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373" r:id="rId2"/>
    <p:sldId id="258" r:id="rId3"/>
    <p:sldId id="257" r:id="rId4"/>
    <p:sldId id="374" r:id="rId5"/>
    <p:sldId id="265" r:id="rId6"/>
    <p:sldId id="259" r:id="rId7"/>
    <p:sldId id="290" r:id="rId8"/>
    <p:sldId id="303" r:id="rId9"/>
    <p:sldId id="285" r:id="rId10"/>
    <p:sldId id="375" r:id="rId11"/>
    <p:sldId id="260" r:id="rId12"/>
    <p:sldId id="267" r:id="rId13"/>
    <p:sldId id="284" r:id="rId14"/>
    <p:sldId id="291" r:id="rId15"/>
    <p:sldId id="448" r:id="rId16"/>
    <p:sldId id="449" r:id="rId17"/>
    <p:sldId id="447" r:id="rId18"/>
    <p:sldId id="349" r:id="rId19"/>
    <p:sldId id="350" r:id="rId20"/>
    <p:sldId id="347" r:id="rId21"/>
    <p:sldId id="394" r:id="rId22"/>
    <p:sldId id="395" r:id="rId23"/>
    <p:sldId id="396" r:id="rId24"/>
    <p:sldId id="397" r:id="rId25"/>
    <p:sldId id="432" r:id="rId26"/>
    <p:sldId id="433" r:id="rId27"/>
    <p:sldId id="431" r:id="rId28"/>
    <p:sldId id="403" r:id="rId29"/>
    <p:sldId id="404" r:id="rId30"/>
    <p:sldId id="405" r:id="rId31"/>
    <p:sldId id="406" r:id="rId32"/>
    <p:sldId id="412" r:id="rId33"/>
    <p:sldId id="413" r:id="rId34"/>
    <p:sldId id="414" r:id="rId35"/>
    <p:sldId id="415" r:id="rId36"/>
    <p:sldId id="416" r:id="rId37"/>
    <p:sldId id="417" r:id="rId38"/>
    <p:sldId id="418" r:id="rId39"/>
    <p:sldId id="419" r:id="rId40"/>
    <p:sldId id="420" r:id="rId41"/>
    <p:sldId id="421" r:id="rId42"/>
    <p:sldId id="422" r:id="rId43"/>
    <p:sldId id="423" r:id="rId44"/>
    <p:sldId id="425" r:id="rId45"/>
    <p:sldId id="426" r:id="rId46"/>
    <p:sldId id="427" r:id="rId47"/>
    <p:sldId id="428" r:id="rId48"/>
    <p:sldId id="429" r:id="rId49"/>
    <p:sldId id="430" r:id="rId50"/>
    <p:sldId id="446" r:id="rId51"/>
    <p:sldId id="434" r:id="rId52"/>
    <p:sldId id="435" r:id="rId53"/>
    <p:sldId id="436" r:id="rId54"/>
    <p:sldId id="437" r:id="rId55"/>
    <p:sldId id="438" r:id="rId56"/>
    <p:sldId id="439" r:id="rId57"/>
    <p:sldId id="440" r:id="rId58"/>
    <p:sldId id="441" r:id="rId59"/>
    <p:sldId id="442" r:id="rId60"/>
    <p:sldId id="443" r:id="rId61"/>
    <p:sldId id="444" r:id="rId62"/>
    <p:sldId id="445" r:id="rId63"/>
    <p:sldId id="263" r:id="rId64"/>
    <p:sldId id="294" r:id="rId65"/>
    <p:sldId id="306" r:id="rId66"/>
    <p:sldId id="302" r:id="rId67"/>
    <p:sldId id="300" r:id="rId68"/>
    <p:sldId id="301" r:id="rId69"/>
    <p:sldId id="297" r:id="rId70"/>
    <p:sldId id="298" r:id="rId71"/>
    <p:sldId id="299" r:id="rId72"/>
    <p:sldId id="309" r:id="rId73"/>
    <p:sldId id="334" r:id="rId74"/>
    <p:sldId id="335" r:id="rId75"/>
    <p:sldId id="338" r:id="rId76"/>
    <p:sldId id="339" r:id="rId77"/>
    <p:sldId id="340" r:id="rId78"/>
    <p:sldId id="341" r:id="rId79"/>
    <p:sldId id="342" r:id="rId80"/>
    <p:sldId id="343" r:id="rId81"/>
    <p:sldId id="268" r:id="rId82"/>
    <p:sldId id="381" r:id="rId83"/>
    <p:sldId id="471" r:id="rId84"/>
    <p:sldId id="450" r:id="rId85"/>
    <p:sldId id="451" r:id="rId86"/>
    <p:sldId id="452" r:id="rId87"/>
    <p:sldId id="453" r:id="rId88"/>
    <p:sldId id="454" r:id="rId89"/>
    <p:sldId id="455" r:id="rId90"/>
    <p:sldId id="456" r:id="rId91"/>
    <p:sldId id="457" r:id="rId92"/>
    <p:sldId id="458" r:id="rId93"/>
    <p:sldId id="459" r:id="rId94"/>
    <p:sldId id="460" r:id="rId95"/>
    <p:sldId id="461" r:id="rId96"/>
    <p:sldId id="462" r:id="rId97"/>
    <p:sldId id="463" r:id="rId98"/>
    <p:sldId id="464" r:id="rId99"/>
    <p:sldId id="465" r:id="rId100"/>
    <p:sldId id="466" r:id="rId101"/>
    <p:sldId id="467" r:id="rId102"/>
    <p:sldId id="468" r:id="rId103"/>
    <p:sldId id="469" r:id="rId104"/>
    <p:sldId id="470" r:id="rId105"/>
    <p:sldId id="472" r:id="rId106"/>
    <p:sldId id="473" r:id="rId107"/>
    <p:sldId id="474" r:id="rId108"/>
    <p:sldId id="475" r:id="rId109"/>
    <p:sldId id="491" r:id="rId110"/>
    <p:sldId id="476" r:id="rId111"/>
    <p:sldId id="477" r:id="rId112"/>
    <p:sldId id="478" r:id="rId113"/>
    <p:sldId id="479" r:id="rId114"/>
    <p:sldId id="480" r:id="rId115"/>
    <p:sldId id="481" r:id="rId116"/>
    <p:sldId id="482" r:id="rId117"/>
    <p:sldId id="483" r:id="rId118"/>
    <p:sldId id="484" r:id="rId119"/>
    <p:sldId id="485" r:id="rId120"/>
    <p:sldId id="486" r:id="rId121"/>
    <p:sldId id="487" r:id="rId122"/>
    <p:sldId id="488" r:id="rId123"/>
    <p:sldId id="489" r:id="rId1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9" d="100"/>
          <a:sy n="69" d="100"/>
        </p:scale>
        <p:origin x="56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2BEAF7F6-8D93-4CAC-9C63-33C2AFB06539}" type="datetimeFigureOut">
              <a:rPr lang="en-US" smtClean="0"/>
              <a:t>6/8/2018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1641425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BEAF7F6-8D93-4CAC-9C63-33C2AFB06539}" type="datetimeFigureOut">
              <a:rPr lang="en-US" smtClean="0"/>
              <a:t>6/8/2018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1873471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BEAF7F6-8D93-4CAC-9C63-33C2AFB06539}" type="datetimeFigureOut">
              <a:rPr lang="en-US" smtClean="0"/>
              <a:t>6/8/2018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3673835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4" name="Date Placeholder 3"/>
          <p:cNvSpPr>
            <a:spLocks noGrp="1"/>
          </p:cNvSpPr>
          <p:nvPr>
            <p:ph type="dt" sz="half" idx="10"/>
          </p:nvPr>
        </p:nvSpPr>
        <p:spPr/>
        <p:txBody>
          <a:bodyPr/>
          <a:lstStyle/>
          <a:p>
            <a:fld id="{2BEAF7F6-8D93-4CAC-9C63-33C2AFB06539}" type="datetimeFigureOut">
              <a:rPr lang="en-US" smtClean="0"/>
              <a:t>6/8/2018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72203-D314-477A-A5A5-52345C4E71E6}"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7104087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AF7F6-8D93-4CAC-9C63-33C2AFB06539}" type="datetimeFigureOut">
              <a:rPr lang="en-US" smtClean="0"/>
              <a:t>6/8/2018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332649189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BEAF7F6-8D93-4CAC-9C63-33C2AFB06539}" type="datetimeFigureOut">
              <a:rPr lang="en-US" smtClean="0"/>
              <a:t>6/8/2018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3946843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BEAF7F6-8D93-4CAC-9C63-33C2AFB06539}" type="datetimeFigureOut">
              <a:rPr lang="en-US" smtClean="0"/>
              <a:t>6/8/2018</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17189009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EAF7F6-8D93-4CAC-9C63-33C2AFB06539}" type="datetimeFigureOut">
              <a:rPr lang="en-US" smtClean="0"/>
              <a:t>6/8/2018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17479876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BEAF7F6-8D93-4CAC-9C63-33C2AFB06539}" type="datetimeFigureOut">
              <a:rPr lang="en-US" smtClean="0"/>
              <a:t>6/8/2018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13971254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2BEAF7F6-8D93-4CAC-9C63-33C2AFB06539}" type="datetimeFigureOut">
              <a:rPr lang="en-US" smtClean="0"/>
              <a:t>6/8/2018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244325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BEAF7F6-8D93-4CAC-9C63-33C2AFB06539}" type="datetimeFigureOut">
              <a:rPr lang="en-US" smtClean="0"/>
              <a:t>6/8/2018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37318816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BEAF7F6-8D93-4CAC-9C63-33C2AFB06539}" type="datetimeFigureOut">
              <a:rPr lang="en-US" smtClean="0"/>
              <a:t>6/8/2018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2992885432"/>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2BEAF7F6-8D93-4CAC-9C63-33C2AFB06539}" type="datetimeFigureOut">
              <a:rPr lang="en-US" smtClean="0"/>
              <a:t>6/8/2018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2464556241"/>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2BEAF7F6-8D93-4CAC-9C63-33C2AFB06539}" type="datetimeFigureOut">
              <a:rPr lang="en-US" smtClean="0"/>
              <a:t>6/8/2018</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1545434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2BEAF7F6-8D93-4CAC-9C63-33C2AFB06539}" type="datetimeFigureOut">
              <a:rPr lang="en-US" smtClean="0"/>
              <a:t>6/8/2018</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6961015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7" name="Date Placeholder 4"/>
          <p:cNvSpPr>
            <a:spLocks noGrp="1"/>
          </p:cNvSpPr>
          <p:nvPr>
            <p:ph type="dt" sz="half" idx="10"/>
          </p:nvPr>
        </p:nvSpPr>
        <p:spPr/>
        <p:txBody>
          <a:bodyPr/>
          <a:lstStyle/>
          <a:p>
            <a:fld id="{2BEAF7F6-8D93-4CAC-9C63-33C2AFB06539}" type="datetimeFigureOut">
              <a:rPr lang="en-US" smtClean="0"/>
              <a:t>6/8/2018</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2371374923"/>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2BEAF7F6-8D93-4CAC-9C63-33C2AFB06539}" type="datetimeFigureOut">
              <a:rPr lang="en-US" smtClean="0"/>
              <a:t>6/8/2018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E72203-D314-477A-A5A5-52345C4E71E6}" type="slidenum">
              <a:rPr lang="en-US" smtClean="0"/>
              <a:t>‹#›</a:t>
            </a:fld>
            <a:endParaRPr lang="en-US"/>
          </a:p>
        </p:txBody>
      </p:sp>
    </p:spTree>
    <p:extLst>
      <p:ext uri="{BB962C8B-B14F-4D97-AF65-F5344CB8AC3E}">
        <p14:creationId xmlns:p14="http://schemas.microsoft.com/office/powerpoint/2010/main" val="3909800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2BEAF7F6-8D93-4CAC-9C63-33C2AFB06539}" type="datetimeFigureOut">
              <a:rPr lang="en-US" smtClean="0"/>
              <a:t>6/8/2018</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E72203-D314-477A-A5A5-52345C4E71E6}" type="slidenum">
              <a:rPr lang="en-US" smtClean="0"/>
              <a:t>‹#›</a:t>
            </a:fld>
            <a:endParaRPr lang="en-US"/>
          </a:p>
        </p:txBody>
      </p:sp>
    </p:spTree>
    <p:extLst>
      <p:ext uri="{BB962C8B-B14F-4D97-AF65-F5344CB8AC3E}">
        <p14:creationId xmlns:p14="http://schemas.microsoft.com/office/powerpoint/2010/main" val="2451687787"/>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53.jpg"/><Relationship Id="rId2" Type="http://schemas.openxmlformats.org/officeDocument/2006/relationships/image" Target="../media/image52.jpg"/><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61.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63.jp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hyperlink" Target="http://www.javatpoint.com/opr/test.jsp?filename=A" TargetMode="Externa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hyperlink" Target="http://javarevisited.blogspot.com/2011/10/class-in-java-programming-general.html" TargetMode="Externa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hyperlink" Target="http://www.javatpoint.com/opr/test.jsp?filename=A2"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hyperlink" Target="http://www.javatpoint.com/opr/test.jsp?filename=A3"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gif"/><Relationship Id="rId1" Type="http://schemas.openxmlformats.org/officeDocument/2006/relationships/slideLayout" Target="../slideLayouts/slideLayout4.xml"/><Relationship Id="rId5" Type="http://schemas.openxmlformats.org/officeDocument/2006/relationships/image" Target="../media/image50.jpg"/><Relationship Id="rId4" Type="http://schemas.openxmlformats.org/officeDocument/2006/relationships/image" Target="../media/image49.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3"/>
          <p:cNvSpPr>
            <a:spLocks noGrp="1"/>
          </p:cNvSpPr>
          <p:nvPr>
            <p:ph type="ctrTitle"/>
          </p:nvPr>
        </p:nvSpPr>
        <p:spPr>
          <a:xfrm>
            <a:off x="1292697" y="183988"/>
            <a:ext cx="10318418" cy="1404667"/>
          </a:xfrm>
          <a:noFill/>
          <a:ln>
            <a:noFill/>
          </a:ln>
        </p:spPr>
        <p:style>
          <a:lnRef idx="0">
            <a:scrgbClr r="0" g="0" b="0"/>
          </a:lnRef>
          <a:fillRef idx="0">
            <a:scrgbClr r="0" g="0" b="0"/>
          </a:fillRef>
          <a:effectRef idx="0">
            <a:scrgbClr r="0" g="0" b="0"/>
          </a:effectRef>
          <a:fontRef idx="minor">
            <a:schemeClr val="dk1"/>
          </a:fontRef>
        </p:style>
        <p:txBody>
          <a:bodyPr/>
          <a:lstStyle/>
          <a:p>
            <a:r>
              <a:rPr lang="en-US" sz="5400" b="1" dirty="0" smtClean="0">
                <a:solidFill>
                  <a:srgbClr val="FFFF00"/>
                </a:solidFill>
                <a:latin typeface="+mj-lt"/>
              </a:rPr>
              <a:t>Selenium With Java OPPS</a:t>
            </a:r>
            <a:endParaRPr lang="en-US" sz="5400" b="1" dirty="0">
              <a:solidFill>
                <a:srgbClr val="FFFF00"/>
              </a:solidFill>
              <a:latin typeface="+mj-lt"/>
            </a:endParaRPr>
          </a:p>
        </p:txBody>
      </p:sp>
      <p:sp>
        <p:nvSpPr>
          <p:cNvPr id="5" name="Subtitle 4"/>
          <p:cNvSpPr>
            <a:spLocks noGrp="1"/>
          </p:cNvSpPr>
          <p:nvPr>
            <p:ph type="subTitle" idx="1"/>
          </p:nvPr>
        </p:nvSpPr>
        <p:spPr>
          <a:xfrm>
            <a:off x="7886173" y="5126182"/>
            <a:ext cx="3954846" cy="1523999"/>
          </a:xfr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Autofit/>
          </a:bodyPr>
          <a:lstStyle/>
          <a:p>
            <a:r>
              <a:rPr lang="en-US" dirty="0" smtClean="0">
                <a:solidFill>
                  <a:srgbClr val="FF0000"/>
                </a:solidFill>
                <a:latin typeface="Arial Black" panose="020B0A04020102020204" pitchFamily="34" charset="0"/>
              </a:rPr>
              <a:t>SAROWER AHMMED</a:t>
            </a:r>
          </a:p>
          <a:p>
            <a:r>
              <a:rPr lang="en-US" sz="1200" dirty="0" smtClean="0">
                <a:latin typeface="Arial Black" panose="020B0A04020102020204" pitchFamily="34" charset="0"/>
              </a:rPr>
              <a:t>Senior Automation Engineer</a:t>
            </a:r>
          </a:p>
          <a:p>
            <a:r>
              <a:rPr lang="en-US" sz="1200" dirty="0" smtClean="0">
                <a:latin typeface="Arial Black" panose="020B0A04020102020204" pitchFamily="34" charset="0"/>
              </a:rPr>
              <a:t>Cegargate </a:t>
            </a:r>
            <a:r>
              <a:rPr lang="en-US" sz="1200" dirty="0" smtClean="0">
                <a:latin typeface="Arial Black" panose="020B0A04020102020204" pitchFamily="34" charset="0"/>
              </a:rPr>
              <a:t>technology, CT</a:t>
            </a:r>
            <a:endParaRPr lang="en-US" sz="1200" dirty="0">
              <a:latin typeface="Arial Black" panose="020B0A04020102020204" pitchFamily="34" charset="0"/>
            </a:endParaRPr>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126" t="916" r="17259"/>
          <a:stretch/>
        </p:blipFill>
        <p:spPr>
          <a:xfrm>
            <a:off x="4193308" y="1856509"/>
            <a:ext cx="3907597" cy="2696441"/>
          </a:xfrm>
          <a:prstGeom prst="rect">
            <a:avLst/>
          </a:prstGeom>
          <a:solidFill>
            <a:srgbClr val="00B0F0"/>
          </a:solidFill>
          <a:ln>
            <a:noFill/>
          </a:ln>
          <a:effectLst/>
          <a:scene3d>
            <a:camera prst="orthographicFront">
              <a:rot lat="0" lon="0" rev="0"/>
            </a:camera>
            <a:lightRig rig="contrasting" dir="t">
              <a:rot lat="0" lon="0" rev="7800000"/>
            </a:lightRig>
          </a:scene3d>
          <a:sp3d>
            <a:bevelT w="139700" h="139700"/>
          </a:sp3d>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4444" y="2272559"/>
            <a:ext cx="2419926" cy="1864340"/>
          </a:xfrm>
          <a:prstGeom prst="rect">
            <a:avLst/>
          </a:prstGeom>
        </p:spPr>
      </p:pic>
    </p:spTree>
    <p:extLst>
      <p:ext uri="{BB962C8B-B14F-4D97-AF65-F5344CB8AC3E}">
        <p14:creationId xmlns:p14="http://schemas.microsoft.com/office/powerpoint/2010/main" val="3302079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a:t>
            </a:r>
            <a:endParaRPr lang="en-US" dirty="0"/>
          </a:p>
        </p:txBody>
      </p:sp>
      <p:sp>
        <p:nvSpPr>
          <p:cNvPr id="3" name="Content Placeholder 2"/>
          <p:cNvSpPr>
            <a:spLocks noGrp="1"/>
          </p:cNvSpPr>
          <p:nvPr>
            <p:ph idx="1"/>
          </p:nvPr>
        </p:nvSpPr>
        <p:spPr>
          <a:xfrm>
            <a:off x="1251678" y="1708727"/>
            <a:ext cx="10178322" cy="4170865"/>
          </a:xfrm>
        </p:spPr>
        <p:txBody>
          <a:bodyPr/>
          <a:lstStyle/>
          <a:p>
            <a:r>
              <a:rPr lang="en-US" dirty="0" smtClean="0"/>
              <a:t>Have some common criteria</a:t>
            </a:r>
          </a:p>
          <a:p>
            <a:endParaRPr lang="en-US"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6625" y="2174503"/>
            <a:ext cx="8673520" cy="4249356"/>
          </a:xfrm>
          <a:prstGeom prst="rect">
            <a:avLst/>
          </a:prstGeom>
        </p:spPr>
      </p:pic>
    </p:spTree>
    <p:extLst>
      <p:ext uri="{BB962C8B-B14F-4D97-AF65-F5344CB8AC3E}">
        <p14:creationId xmlns:p14="http://schemas.microsoft.com/office/powerpoint/2010/main" val="3539610933"/>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438" y="63566"/>
            <a:ext cx="7749744" cy="646409"/>
          </a:xfrm>
          <a:solidFill>
            <a:srgbClr val="00B050"/>
          </a:solidFill>
        </p:spPr>
        <p:txBody>
          <a:bodyPr/>
          <a:lstStyle/>
          <a:p>
            <a:r>
              <a:rPr lang="en-US" dirty="0" smtClean="0"/>
              <a:t>Overriding another example</a:t>
            </a:r>
            <a:endParaRPr lang="en-US" dirty="0"/>
          </a:p>
        </p:txBody>
      </p:sp>
      <p:sp>
        <p:nvSpPr>
          <p:cNvPr id="3" name="Content Placeholder 2"/>
          <p:cNvSpPr>
            <a:spLocks noGrp="1"/>
          </p:cNvSpPr>
          <p:nvPr>
            <p:ph idx="1"/>
          </p:nvPr>
        </p:nvSpPr>
        <p:spPr>
          <a:xfrm>
            <a:off x="1172584" y="892666"/>
            <a:ext cx="8821162" cy="3476133"/>
          </a:xfrm>
          <a:solidFill>
            <a:schemeClr val="tx1"/>
          </a:solidFill>
        </p:spPr>
        <p:txBody>
          <a:bodyPr>
            <a:normAutofit fontScale="85000" lnSpcReduction="20000"/>
          </a:bodyPr>
          <a:lstStyle/>
          <a:p>
            <a:pPr marL="0" indent="0">
              <a:buNone/>
            </a:pPr>
            <a:r>
              <a:rPr lang="en-US" b="1" dirty="0">
                <a:solidFill>
                  <a:srgbClr val="002060"/>
                </a:solidFill>
              </a:rPr>
              <a:t>class Vehicle{</a:t>
            </a:r>
          </a:p>
          <a:p>
            <a:pPr marL="0" indent="0">
              <a:buNone/>
            </a:pPr>
            <a:r>
              <a:rPr lang="en-US" b="1" dirty="0">
                <a:solidFill>
                  <a:srgbClr val="002060"/>
                </a:solidFill>
              </a:rPr>
              <a:t>      public void move(){</a:t>
            </a:r>
          </a:p>
          <a:p>
            <a:pPr marL="0" indent="0">
              <a:buNone/>
            </a:pPr>
            <a:r>
              <a:rPr lang="en-US" b="1" dirty="0">
                <a:solidFill>
                  <a:srgbClr val="002060"/>
                </a:solidFill>
              </a:rPr>
              <a:t>      </a:t>
            </a:r>
            <a:r>
              <a:rPr lang="en-US" b="1" dirty="0" err="1">
                <a:solidFill>
                  <a:srgbClr val="002060"/>
                </a:solidFill>
              </a:rPr>
              <a:t>System.out.println</a:t>
            </a:r>
            <a:r>
              <a:rPr lang="en-US" b="1" dirty="0">
                <a:solidFill>
                  <a:srgbClr val="002060"/>
                </a:solidFill>
              </a:rPr>
              <a:t>(“Vehicles can move!!”);</a:t>
            </a:r>
          </a:p>
          <a:p>
            <a:pPr marL="0" indent="0">
              <a:buNone/>
            </a:pPr>
            <a:r>
              <a:rPr lang="en-US" b="1" dirty="0">
                <a:solidFill>
                  <a:srgbClr val="002060"/>
                </a:solidFill>
              </a:rPr>
              <a:t>      }</a:t>
            </a:r>
          </a:p>
          <a:p>
            <a:pPr marL="0" indent="0">
              <a:buNone/>
            </a:pPr>
            <a:r>
              <a:rPr lang="en-US" b="1" dirty="0">
                <a:solidFill>
                  <a:srgbClr val="002060"/>
                </a:solidFill>
              </a:rPr>
              <a:t>  }</a:t>
            </a:r>
          </a:p>
          <a:p>
            <a:pPr marL="0" indent="0">
              <a:buNone/>
            </a:pPr>
            <a:r>
              <a:rPr lang="en-US" b="1" dirty="0">
                <a:solidFill>
                  <a:srgbClr val="002060"/>
                </a:solidFill>
              </a:rPr>
              <a:t>  class </a:t>
            </a:r>
            <a:r>
              <a:rPr lang="en-US" b="1" dirty="0" err="1">
                <a:solidFill>
                  <a:srgbClr val="002060"/>
                </a:solidFill>
              </a:rPr>
              <a:t>MotorBike</a:t>
            </a:r>
            <a:r>
              <a:rPr lang="en-US" b="1" dirty="0">
                <a:solidFill>
                  <a:srgbClr val="002060"/>
                </a:solidFill>
              </a:rPr>
              <a:t> extends Vehicle{      </a:t>
            </a:r>
          </a:p>
          <a:p>
            <a:pPr marL="0" indent="0">
              <a:buNone/>
            </a:pPr>
            <a:r>
              <a:rPr lang="en-US" b="1" dirty="0">
                <a:solidFill>
                  <a:srgbClr val="002060"/>
                </a:solidFill>
              </a:rPr>
              <a:t>	public void move(){</a:t>
            </a:r>
          </a:p>
          <a:p>
            <a:pPr marL="0" indent="0">
              <a:buNone/>
            </a:pPr>
            <a:r>
              <a:rPr lang="en-US" b="1" dirty="0">
                <a:solidFill>
                  <a:srgbClr val="002060"/>
                </a:solidFill>
              </a:rPr>
              <a:t>       </a:t>
            </a:r>
            <a:r>
              <a:rPr lang="en-US" b="1" dirty="0" err="1">
                <a:solidFill>
                  <a:srgbClr val="002060"/>
                </a:solidFill>
              </a:rPr>
              <a:t>System.out.println</a:t>
            </a:r>
            <a:r>
              <a:rPr lang="en-US" b="1" dirty="0">
                <a:solidFill>
                  <a:srgbClr val="002060"/>
                </a:solidFill>
              </a:rPr>
              <a:t>(“</a:t>
            </a:r>
            <a:r>
              <a:rPr lang="en-US" b="1" dirty="0" err="1">
                <a:solidFill>
                  <a:srgbClr val="002060"/>
                </a:solidFill>
              </a:rPr>
              <a:t>MotorBike</a:t>
            </a:r>
            <a:r>
              <a:rPr lang="en-US" b="1" dirty="0">
                <a:solidFill>
                  <a:srgbClr val="002060"/>
                </a:solidFill>
              </a:rPr>
              <a:t> can move and accelerate too!!”);</a:t>
            </a:r>
          </a:p>
          <a:p>
            <a:pPr marL="0" indent="0">
              <a:buNone/>
            </a:pPr>
            <a:r>
              <a:rPr lang="en-US" b="1" dirty="0" smtClean="0">
                <a:solidFill>
                  <a:srgbClr val="002060"/>
                </a:solidFill>
              </a:rPr>
              <a:t>}</a:t>
            </a:r>
          </a:p>
          <a:p>
            <a:pPr marL="0" indent="0">
              <a:buNone/>
            </a:pPr>
            <a:r>
              <a:rPr lang="en-US" b="1" dirty="0">
                <a:solidFill>
                  <a:srgbClr val="002060"/>
                </a:solidFill>
              </a:rPr>
              <a:t>}</a:t>
            </a:r>
          </a:p>
        </p:txBody>
      </p:sp>
      <p:sp>
        <p:nvSpPr>
          <p:cNvPr id="6" name="Rectangle 3"/>
          <p:cNvSpPr>
            <a:spLocks noChangeArrowheads="1"/>
          </p:cNvSpPr>
          <p:nvPr/>
        </p:nvSpPr>
        <p:spPr bwMode="auto">
          <a:xfrm>
            <a:off x="-678874" y="-393634"/>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Consolas" panose="020B0609020204030204" pitchFamily="49" charset="0"/>
                <a:ea typeface="MS Mincho"/>
                <a:cs typeface="Courier"/>
              </a:rPr>
              <a:t>      }</a:t>
            </a:r>
            <a:endParaRPr kumimoji="0" lang="en-US" altLang="en-US" sz="800" b="0" i="0" u="none" strike="noStrike" cap="none" normalizeH="0" baseline="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rgbClr val="000000"/>
                </a:solidFill>
                <a:effectLst/>
                <a:latin typeface="Consolas" panose="020B0609020204030204" pitchFamily="49" charset="0"/>
                <a:ea typeface="MS Mincho"/>
                <a:cs typeface="Courier"/>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7" name="TextBox 6"/>
          <p:cNvSpPr txBox="1"/>
          <p:nvPr/>
        </p:nvSpPr>
        <p:spPr>
          <a:xfrm>
            <a:off x="960147" y="4689902"/>
            <a:ext cx="9717089" cy="1754326"/>
          </a:xfrm>
          <a:prstGeom prst="rect">
            <a:avLst/>
          </a:prstGeom>
          <a:solidFill>
            <a:schemeClr val="bg2">
              <a:lumMod val="60000"/>
              <a:lumOff val="40000"/>
            </a:schemeClr>
          </a:solidFill>
        </p:spPr>
        <p:txBody>
          <a:bodyPr wrap="square" rtlCol="0">
            <a:spAutoFit/>
          </a:bodyPr>
          <a:lstStyle/>
          <a:p>
            <a:r>
              <a:rPr lang="en-US" dirty="0"/>
              <a:t> class </a:t>
            </a:r>
            <a:r>
              <a:rPr lang="en-US" dirty="0" err="1"/>
              <a:t>TestDemo</a:t>
            </a:r>
            <a:r>
              <a:rPr lang="en-US" dirty="0"/>
              <a:t>{</a:t>
            </a:r>
          </a:p>
          <a:p>
            <a:r>
              <a:rPr lang="en-US" dirty="0"/>
              <a:t>        public static void main(String[] </a:t>
            </a:r>
            <a:r>
              <a:rPr lang="en-US" dirty="0" err="1"/>
              <a:t>args</a:t>
            </a:r>
            <a:r>
              <a:rPr lang="en-US" dirty="0"/>
              <a:t>){</a:t>
            </a:r>
          </a:p>
          <a:p>
            <a:r>
              <a:rPr lang="en-US" dirty="0"/>
              <a:t>            Vehicle </a:t>
            </a:r>
            <a:r>
              <a:rPr lang="en-US" dirty="0" err="1"/>
              <a:t>vh</a:t>
            </a:r>
            <a:r>
              <a:rPr lang="en-US" dirty="0"/>
              <a:t>=new </a:t>
            </a:r>
            <a:r>
              <a:rPr lang="en-US" dirty="0" err="1"/>
              <a:t>MotorBike</a:t>
            </a:r>
            <a:r>
              <a:rPr lang="en-US" dirty="0"/>
              <a:t>();</a:t>
            </a:r>
          </a:p>
          <a:p>
            <a:r>
              <a:rPr lang="en-US" dirty="0"/>
              <a:t>            </a:t>
            </a:r>
            <a:r>
              <a:rPr lang="en-US" dirty="0" err="1"/>
              <a:t>vh.move</a:t>
            </a:r>
            <a:r>
              <a:rPr lang="en-US" dirty="0"/>
              <a:t>();</a:t>
            </a:r>
          </a:p>
          <a:p>
            <a:r>
              <a:rPr lang="en-US" dirty="0" smtClean="0"/>
              <a:t>}</a:t>
            </a:r>
            <a:endParaRPr lang="en-US" dirty="0"/>
          </a:p>
          <a:p>
            <a:r>
              <a:rPr lang="en-US" dirty="0"/>
              <a:t>  }</a:t>
            </a:r>
          </a:p>
        </p:txBody>
      </p:sp>
    </p:spTree>
    <p:extLst>
      <p:ext uri="{BB962C8B-B14F-4D97-AF65-F5344CB8AC3E}">
        <p14:creationId xmlns:p14="http://schemas.microsoft.com/office/powerpoint/2010/main" val="1448510174"/>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java need static method?</a:t>
            </a:r>
            <a:endParaRPr lang="en-US" dirty="0"/>
          </a:p>
        </p:txBody>
      </p:sp>
      <p:sp>
        <p:nvSpPr>
          <p:cNvPr id="3" name="Content Placeholder 2"/>
          <p:cNvSpPr>
            <a:spLocks noGrp="1"/>
          </p:cNvSpPr>
          <p:nvPr>
            <p:ph idx="1"/>
          </p:nvPr>
        </p:nvSpPr>
        <p:spPr>
          <a:xfrm>
            <a:off x="1103312" y="1708728"/>
            <a:ext cx="10109633" cy="4539672"/>
          </a:xfrm>
        </p:spPr>
        <p:txBody>
          <a:bodyPr>
            <a:normAutofit/>
          </a:bodyPr>
          <a:lstStyle/>
          <a:p>
            <a:r>
              <a:rPr lang="en-US" dirty="0" smtClean="0">
                <a:solidFill>
                  <a:srgbClr val="FFC000"/>
                </a:solidFill>
              </a:rPr>
              <a:t>No need to create object to call this static method </a:t>
            </a:r>
            <a:r>
              <a:rPr lang="en-US" dirty="0" smtClean="0"/>
              <a:t>– from one class to another class.</a:t>
            </a:r>
          </a:p>
          <a:p>
            <a:r>
              <a:rPr lang="en-US" dirty="0" smtClean="0">
                <a:solidFill>
                  <a:srgbClr val="FFC000"/>
                </a:solidFill>
              </a:rPr>
              <a:t>Static methods are class level, so JVM call them with or after the class</a:t>
            </a:r>
          </a:p>
          <a:p>
            <a:r>
              <a:rPr lang="en-US" dirty="0" smtClean="0">
                <a:solidFill>
                  <a:srgbClr val="FFC000"/>
                </a:solidFill>
              </a:rPr>
              <a:t>Performance faster than non static method as</a:t>
            </a:r>
          </a:p>
          <a:p>
            <a:pPr lvl="1"/>
            <a:r>
              <a:rPr lang="en-US" dirty="0" smtClean="0"/>
              <a:t>No need object creation to call this method</a:t>
            </a:r>
          </a:p>
          <a:p>
            <a:pPr lvl="1"/>
            <a:r>
              <a:rPr lang="en-US" dirty="0" smtClean="0"/>
              <a:t>No need to overridden polymorphism</a:t>
            </a:r>
          </a:p>
          <a:p>
            <a:pPr lvl="1"/>
            <a:endParaRPr lang="en-US" dirty="0"/>
          </a:p>
          <a:p>
            <a:r>
              <a:rPr lang="en-US" dirty="0" smtClean="0">
                <a:solidFill>
                  <a:srgbClr val="FFC000"/>
                </a:solidFill>
              </a:rPr>
              <a:t>Poly morphism</a:t>
            </a:r>
          </a:p>
          <a:p>
            <a:pPr lvl="1"/>
            <a:r>
              <a:rPr lang="en-US" dirty="0" smtClean="0"/>
              <a:t>Overloading – static and non static method</a:t>
            </a:r>
          </a:p>
          <a:p>
            <a:pPr lvl="1"/>
            <a:r>
              <a:rPr lang="en-US" dirty="0" smtClean="0"/>
              <a:t>Overriding –only non static  , not possible for static method</a:t>
            </a:r>
            <a:endParaRPr lang="en-US" dirty="0"/>
          </a:p>
        </p:txBody>
      </p:sp>
    </p:spTree>
    <p:extLst>
      <p:ext uri="{BB962C8B-B14F-4D97-AF65-F5344CB8AC3E}">
        <p14:creationId xmlns:p14="http://schemas.microsoft.com/office/powerpoint/2010/main" val="1811626491"/>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Constructor Overloading</a:t>
            </a:r>
            <a:r>
              <a:rPr lang="en-US" dirty="0"/>
              <a:t/>
            </a:r>
            <a:br>
              <a:rPr lang="en-US" dirty="0"/>
            </a:br>
            <a:endParaRPr lang="en-US" dirty="0"/>
          </a:p>
        </p:txBody>
      </p:sp>
      <p:sp>
        <p:nvSpPr>
          <p:cNvPr id="3" name="Content Placeholder 2"/>
          <p:cNvSpPr>
            <a:spLocks noGrp="1"/>
          </p:cNvSpPr>
          <p:nvPr>
            <p:ph idx="1"/>
          </p:nvPr>
        </p:nvSpPr>
        <p:spPr>
          <a:xfrm>
            <a:off x="1103312" y="1487056"/>
            <a:ext cx="8946541" cy="4761344"/>
          </a:xfrm>
        </p:spPr>
        <p:txBody>
          <a:bodyPr>
            <a:normAutofit/>
          </a:bodyPr>
          <a:lstStyle/>
          <a:p>
            <a:r>
              <a:rPr lang="en-US" dirty="0" smtClean="0"/>
              <a:t>If </a:t>
            </a:r>
            <a:r>
              <a:rPr lang="en-US" dirty="0" smtClean="0">
                <a:solidFill>
                  <a:srgbClr val="FFC000"/>
                </a:solidFill>
              </a:rPr>
              <a:t>same Name constructor </a:t>
            </a:r>
            <a:r>
              <a:rPr lang="en-US" dirty="0">
                <a:solidFill>
                  <a:srgbClr val="FFC000"/>
                </a:solidFill>
              </a:rPr>
              <a:t>exists multiple times </a:t>
            </a:r>
            <a:endParaRPr lang="en-US" dirty="0" smtClean="0">
              <a:solidFill>
                <a:srgbClr val="FFC000"/>
              </a:solidFill>
            </a:endParaRPr>
          </a:p>
          <a:p>
            <a:pPr lvl="1"/>
            <a:r>
              <a:rPr lang="en-US" sz="2000" dirty="0" smtClean="0">
                <a:solidFill>
                  <a:srgbClr val="00B0F0"/>
                </a:solidFill>
              </a:rPr>
              <a:t>in </a:t>
            </a:r>
            <a:r>
              <a:rPr lang="en-US" sz="2000" dirty="0">
                <a:solidFill>
                  <a:srgbClr val="00B0F0"/>
                </a:solidFill>
              </a:rPr>
              <a:t>the same class with </a:t>
            </a:r>
            <a:endParaRPr lang="en-US" sz="2000" dirty="0" smtClean="0">
              <a:solidFill>
                <a:srgbClr val="00B0F0"/>
              </a:solidFill>
            </a:endParaRPr>
          </a:p>
          <a:p>
            <a:pPr lvl="2"/>
            <a:r>
              <a:rPr lang="en-US" sz="2000" dirty="0" smtClean="0">
                <a:solidFill>
                  <a:srgbClr val="00B0F0"/>
                </a:solidFill>
              </a:rPr>
              <a:t>different </a:t>
            </a:r>
            <a:r>
              <a:rPr lang="en-US" sz="2000" dirty="0">
                <a:solidFill>
                  <a:srgbClr val="00B0F0"/>
                </a:solidFill>
              </a:rPr>
              <a:t>number of parameters or </a:t>
            </a:r>
            <a:endParaRPr lang="en-US" sz="2000" dirty="0" smtClean="0">
              <a:solidFill>
                <a:srgbClr val="00B0F0"/>
              </a:solidFill>
            </a:endParaRPr>
          </a:p>
          <a:p>
            <a:pPr lvl="2"/>
            <a:r>
              <a:rPr lang="en-US" sz="2000" dirty="0" smtClean="0">
                <a:solidFill>
                  <a:srgbClr val="00B0F0"/>
                </a:solidFill>
              </a:rPr>
              <a:t>order </a:t>
            </a:r>
            <a:r>
              <a:rPr lang="en-US" sz="2000" dirty="0">
                <a:solidFill>
                  <a:srgbClr val="00B0F0"/>
                </a:solidFill>
              </a:rPr>
              <a:t>of parameters or </a:t>
            </a:r>
            <a:endParaRPr lang="en-US" sz="2000" dirty="0" smtClean="0">
              <a:solidFill>
                <a:srgbClr val="00B0F0"/>
              </a:solidFill>
            </a:endParaRPr>
          </a:p>
          <a:p>
            <a:pPr lvl="2"/>
            <a:r>
              <a:rPr lang="en-US" sz="2000" dirty="0" smtClean="0">
                <a:solidFill>
                  <a:srgbClr val="00B0F0"/>
                </a:solidFill>
              </a:rPr>
              <a:t>type </a:t>
            </a:r>
            <a:r>
              <a:rPr lang="en-US" sz="2000" dirty="0">
                <a:solidFill>
                  <a:srgbClr val="00B0F0"/>
                </a:solidFill>
              </a:rPr>
              <a:t>of parameters </a:t>
            </a:r>
            <a:endParaRPr lang="en-US" sz="2000" dirty="0" smtClean="0">
              <a:solidFill>
                <a:srgbClr val="00B0F0"/>
              </a:solidFill>
            </a:endParaRPr>
          </a:p>
          <a:p>
            <a:r>
              <a:rPr lang="en-US" dirty="0" smtClean="0"/>
              <a:t>is </a:t>
            </a:r>
            <a:r>
              <a:rPr lang="en-US" dirty="0"/>
              <a:t>known as </a:t>
            </a:r>
            <a:r>
              <a:rPr lang="en-US" dirty="0">
                <a:solidFill>
                  <a:srgbClr val="FFC000"/>
                </a:solidFill>
              </a:rPr>
              <a:t>Constructor overloading. </a:t>
            </a:r>
            <a:endParaRPr lang="en-US" dirty="0" smtClean="0">
              <a:solidFill>
                <a:srgbClr val="FFC000"/>
              </a:solidFill>
            </a:endParaRPr>
          </a:p>
          <a:p>
            <a:endParaRPr lang="en-US" dirty="0"/>
          </a:p>
          <a:p>
            <a:r>
              <a:rPr lang="en-US" b="1" dirty="0" smtClean="0">
                <a:solidFill>
                  <a:srgbClr val="FF0000"/>
                </a:solidFill>
              </a:rPr>
              <a:t>Why need</a:t>
            </a:r>
            <a:r>
              <a:rPr lang="en-US" dirty="0" smtClean="0"/>
              <a:t>- constructor </a:t>
            </a:r>
            <a:r>
              <a:rPr lang="en-US" dirty="0"/>
              <a:t>overloading </a:t>
            </a:r>
            <a:endParaRPr lang="en-US" dirty="0" smtClean="0"/>
          </a:p>
          <a:p>
            <a:pPr lvl="1"/>
            <a:r>
              <a:rPr lang="en-US" sz="2000" dirty="0" smtClean="0"/>
              <a:t>can </a:t>
            </a:r>
            <a:r>
              <a:rPr lang="en-US" sz="2000" dirty="0"/>
              <a:t>be used to initialize same or different objects with different values.</a:t>
            </a:r>
          </a:p>
        </p:txBody>
      </p:sp>
    </p:spTree>
    <p:extLst>
      <p:ext uri="{BB962C8B-B14F-4D97-AF65-F5344CB8AC3E}">
        <p14:creationId xmlns:p14="http://schemas.microsoft.com/office/powerpoint/2010/main" val="290105872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66730" y="1265381"/>
            <a:ext cx="6461270" cy="5056909"/>
          </a:xfrm>
          <a:solidFill>
            <a:schemeClr val="accent5">
              <a:lumMod val="5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92500" lnSpcReduction="10000"/>
          </a:bodyPr>
          <a:lstStyle/>
          <a:p>
            <a:pPr marL="0" indent="0">
              <a:spcBef>
                <a:spcPts val="0"/>
              </a:spcBef>
              <a:buNone/>
            </a:pPr>
            <a:r>
              <a:rPr lang="en-US" b="1" dirty="0">
                <a:solidFill>
                  <a:srgbClr val="0070C0"/>
                </a:solidFill>
                <a:latin typeface="Cambria" panose="02040503050406030204" pitchFamily="18" charset="0"/>
                <a:ea typeface="MS Mincho"/>
                <a:cs typeface="Times New Roman" panose="02020603050405020304" pitchFamily="18" charset="0"/>
              </a:rPr>
              <a:t>class </a:t>
            </a:r>
            <a:r>
              <a:rPr lang="en-US" dirty="0">
                <a:latin typeface="Cambria" panose="02040503050406030204" pitchFamily="18" charset="0"/>
                <a:ea typeface="MS Mincho"/>
                <a:cs typeface="Times New Roman" panose="02020603050405020304" pitchFamily="18" charset="0"/>
              </a:rPr>
              <a:t> </a:t>
            </a:r>
            <a:r>
              <a:rPr lang="en-US" dirty="0">
                <a:solidFill>
                  <a:srgbClr val="FF0000"/>
                </a:solidFill>
                <a:latin typeface="Cambria" panose="02040503050406030204" pitchFamily="18" charset="0"/>
                <a:ea typeface="MS Mincho"/>
                <a:cs typeface="Times New Roman" panose="02020603050405020304" pitchFamily="18" charset="0"/>
              </a:rPr>
              <a:t>Demo</a:t>
            </a:r>
            <a:r>
              <a:rPr lang="en-US" dirty="0">
                <a:latin typeface="Cambria" panose="02040503050406030204" pitchFamily="18" charset="0"/>
                <a:ea typeface="MS Mincho"/>
                <a:cs typeface="Times New Roman" panose="02020603050405020304" pitchFamily="18" charset="0"/>
              </a:rPr>
              <a:t> { </a:t>
            </a:r>
            <a:endParaRPr lang="en-US" sz="18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solidFill>
                  <a:srgbClr val="FF0000"/>
                </a:solidFill>
                <a:latin typeface="Cambria" panose="02040503050406030204" pitchFamily="18" charset="0"/>
                <a:ea typeface="MS Mincho"/>
                <a:cs typeface="Times New Roman" panose="02020603050405020304" pitchFamily="18" charset="0"/>
              </a:rPr>
              <a:t>        Demo</a:t>
            </a:r>
            <a:r>
              <a:rPr lang="en-US" dirty="0">
                <a:latin typeface="Cambria" panose="02040503050406030204" pitchFamily="18" charset="0"/>
                <a:ea typeface="MS Mincho"/>
                <a:cs typeface="Times New Roman" panose="02020603050405020304" pitchFamily="18" charset="0"/>
              </a:rPr>
              <a:t> () { </a:t>
            </a:r>
            <a:endParaRPr lang="en-US" dirty="0" smtClean="0">
              <a:latin typeface="Cambria" panose="02040503050406030204" pitchFamily="18" charset="0"/>
              <a:ea typeface="MS Mincho"/>
              <a:cs typeface="Times New Roman" panose="02020603050405020304" pitchFamily="18" charset="0"/>
            </a:endParaRPr>
          </a:p>
          <a:p>
            <a:pPr marL="0" indent="0">
              <a:spcBef>
                <a:spcPts val="0"/>
              </a:spcBef>
              <a:buNone/>
            </a:pPr>
            <a:r>
              <a:rPr lang="en-US" sz="1800" dirty="0" smtClean="0">
                <a:solidFill>
                  <a:srgbClr val="00B0F0"/>
                </a:solidFill>
                <a:latin typeface="Cambria" panose="02040503050406030204" pitchFamily="18" charset="0"/>
                <a:ea typeface="MS Mincho"/>
                <a:cs typeface="Times New Roman" panose="02020603050405020304" pitchFamily="18" charset="0"/>
              </a:rPr>
              <a:t>	Your code here</a:t>
            </a:r>
            <a:endParaRPr lang="en-US" sz="1800" dirty="0">
              <a:solidFill>
                <a:srgbClr val="00B0F0"/>
              </a:solidFill>
              <a:latin typeface="Cambria" panose="02040503050406030204" pitchFamily="18" charset="0"/>
              <a:ea typeface="MS Mincho"/>
              <a:cs typeface="Times New Roman" panose="02020603050405020304" pitchFamily="18" charset="0"/>
            </a:endParaRPr>
          </a:p>
          <a:p>
            <a:pPr marL="0" indent="0">
              <a:spcBef>
                <a:spcPts val="0"/>
              </a:spcBef>
              <a:buNone/>
            </a:pPr>
            <a:r>
              <a:rPr lang="en-US" dirty="0" smtClean="0">
                <a:latin typeface="Cambria" panose="02040503050406030204" pitchFamily="18" charset="0"/>
                <a:ea typeface="MS Mincho"/>
                <a:cs typeface="Times New Roman" panose="02020603050405020304" pitchFamily="18" charset="0"/>
              </a:rPr>
              <a:t>	} </a:t>
            </a:r>
            <a:endParaRPr lang="en-US" sz="18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solidFill>
                  <a:srgbClr val="FF0000"/>
                </a:solidFill>
                <a:latin typeface="Cambria" panose="02040503050406030204" pitchFamily="18" charset="0"/>
                <a:ea typeface="MS Mincho"/>
                <a:cs typeface="Times New Roman" panose="02020603050405020304" pitchFamily="18" charset="0"/>
              </a:rPr>
              <a:t>       Demo</a:t>
            </a:r>
            <a:r>
              <a:rPr lang="en-US" dirty="0">
                <a:latin typeface="Cambria" panose="02040503050406030204" pitchFamily="18" charset="0"/>
                <a:ea typeface="MS Mincho"/>
                <a:cs typeface="Times New Roman" panose="02020603050405020304" pitchFamily="18" charset="0"/>
              </a:rPr>
              <a:t> (datatype1 value1) {</a:t>
            </a:r>
            <a:endParaRPr lang="en-US" sz="18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latin typeface="Cambria" panose="02040503050406030204" pitchFamily="18" charset="0"/>
                <a:ea typeface="MS Mincho"/>
                <a:cs typeface="Times New Roman" panose="02020603050405020304" pitchFamily="18" charset="0"/>
              </a:rPr>
              <a:t>             </a:t>
            </a:r>
            <a:r>
              <a:rPr lang="en-US" dirty="0">
                <a:solidFill>
                  <a:srgbClr val="00B0F0"/>
                </a:solidFill>
                <a:latin typeface="Cambria" panose="02040503050406030204" pitchFamily="18" charset="0"/>
                <a:ea typeface="MS Mincho"/>
                <a:cs typeface="Times New Roman" panose="02020603050405020304" pitchFamily="18" charset="0"/>
              </a:rPr>
              <a:t>Your code here</a:t>
            </a:r>
          </a:p>
          <a:p>
            <a:pPr marL="0" indent="0">
              <a:spcBef>
                <a:spcPts val="0"/>
              </a:spcBef>
              <a:buNone/>
            </a:pPr>
            <a:r>
              <a:rPr lang="en-US" dirty="0" smtClean="0">
                <a:latin typeface="Cambria" panose="02040503050406030204" pitchFamily="18" charset="0"/>
                <a:ea typeface="MS Mincho"/>
                <a:cs typeface="Times New Roman" panose="02020603050405020304" pitchFamily="18" charset="0"/>
              </a:rPr>
              <a:t>       </a:t>
            </a:r>
            <a:r>
              <a:rPr lang="en-US" dirty="0">
                <a:latin typeface="Cambria" panose="02040503050406030204" pitchFamily="18" charset="0"/>
                <a:ea typeface="MS Mincho"/>
                <a:cs typeface="Times New Roman" panose="02020603050405020304" pitchFamily="18" charset="0"/>
              </a:rPr>
              <a:t>}</a:t>
            </a:r>
            <a:endParaRPr lang="en-US" sz="18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latin typeface="Cambria" panose="02040503050406030204" pitchFamily="18" charset="0"/>
                <a:ea typeface="MS Mincho"/>
                <a:cs typeface="Times New Roman" panose="02020603050405020304" pitchFamily="18" charset="0"/>
              </a:rPr>
              <a:t>       </a:t>
            </a:r>
            <a:r>
              <a:rPr lang="en-US" dirty="0">
                <a:solidFill>
                  <a:srgbClr val="FF0000"/>
                </a:solidFill>
                <a:latin typeface="Cambria" panose="02040503050406030204" pitchFamily="18" charset="0"/>
                <a:ea typeface="MS Mincho"/>
                <a:cs typeface="Times New Roman" panose="02020603050405020304" pitchFamily="18" charset="0"/>
              </a:rPr>
              <a:t>Demo</a:t>
            </a:r>
            <a:r>
              <a:rPr lang="en-US" dirty="0">
                <a:latin typeface="Cambria" panose="02040503050406030204" pitchFamily="18" charset="0"/>
                <a:ea typeface="MS Mincho"/>
                <a:cs typeface="Times New Roman" panose="02020603050405020304" pitchFamily="18" charset="0"/>
              </a:rPr>
              <a:t> (datatype1 value1, datatype2 value2) {</a:t>
            </a:r>
            <a:endParaRPr lang="en-US" sz="18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latin typeface="Cambria" panose="02040503050406030204" pitchFamily="18" charset="0"/>
                <a:ea typeface="MS Mincho"/>
                <a:cs typeface="Times New Roman" panose="02020603050405020304" pitchFamily="18" charset="0"/>
              </a:rPr>
              <a:t>              </a:t>
            </a:r>
            <a:r>
              <a:rPr lang="en-US" dirty="0">
                <a:solidFill>
                  <a:srgbClr val="00B0F0"/>
                </a:solidFill>
                <a:latin typeface="Cambria" panose="02040503050406030204" pitchFamily="18" charset="0"/>
                <a:ea typeface="MS Mincho"/>
                <a:cs typeface="Times New Roman" panose="02020603050405020304" pitchFamily="18" charset="0"/>
              </a:rPr>
              <a:t>Your code here</a:t>
            </a:r>
          </a:p>
          <a:p>
            <a:pPr marL="0" indent="0">
              <a:spcBef>
                <a:spcPts val="0"/>
              </a:spcBef>
              <a:buNone/>
            </a:pPr>
            <a:r>
              <a:rPr lang="en-US" dirty="0" smtClean="0">
                <a:latin typeface="Cambria" panose="02040503050406030204" pitchFamily="18" charset="0"/>
                <a:ea typeface="MS Mincho"/>
                <a:cs typeface="Times New Roman" panose="02020603050405020304" pitchFamily="18" charset="0"/>
              </a:rPr>
              <a:t>       </a:t>
            </a:r>
            <a:r>
              <a:rPr lang="en-US" dirty="0">
                <a:latin typeface="Cambria" panose="02040503050406030204" pitchFamily="18" charset="0"/>
                <a:ea typeface="MS Mincho"/>
                <a:cs typeface="Times New Roman" panose="02020603050405020304" pitchFamily="18" charset="0"/>
              </a:rPr>
              <a:t>}</a:t>
            </a:r>
            <a:endParaRPr lang="en-US" sz="18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latin typeface="Cambria" panose="02040503050406030204" pitchFamily="18" charset="0"/>
                <a:ea typeface="MS Mincho"/>
                <a:cs typeface="Times New Roman" panose="02020603050405020304" pitchFamily="18" charset="0"/>
              </a:rPr>
              <a:t>       </a:t>
            </a:r>
            <a:r>
              <a:rPr lang="en-US" dirty="0">
                <a:solidFill>
                  <a:srgbClr val="FF0000"/>
                </a:solidFill>
                <a:latin typeface="Cambria" panose="02040503050406030204" pitchFamily="18" charset="0"/>
                <a:ea typeface="MS Mincho"/>
                <a:cs typeface="Times New Roman" panose="02020603050405020304" pitchFamily="18" charset="0"/>
              </a:rPr>
              <a:t>Demo</a:t>
            </a:r>
            <a:r>
              <a:rPr lang="en-US" dirty="0">
                <a:latin typeface="Cambria" panose="02040503050406030204" pitchFamily="18" charset="0"/>
                <a:ea typeface="MS Mincho"/>
                <a:cs typeface="Times New Roman" panose="02020603050405020304" pitchFamily="18" charset="0"/>
              </a:rPr>
              <a:t> (datatype2 variable2) {</a:t>
            </a:r>
            <a:endParaRPr lang="en-US" sz="18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smtClean="0">
                <a:solidFill>
                  <a:srgbClr val="00B0F0"/>
                </a:solidFill>
                <a:latin typeface="Cambria" panose="02040503050406030204" pitchFamily="18" charset="0"/>
                <a:ea typeface="MS Mincho"/>
                <a:cs typeface="Times New Roman" panose="02020603050405020304" pitchFamily="18" charset="0"/>
              </a:rPr>
              <a:t>	Your </a:t>
            </a:r>
            <a:r>
              <a:rPr lang="en-US" dirty="0">
                <a:solidFill>
                  <a:srgbClr val="00B0F0"/>
                </a:solidFill>
                <a:latin typeface="Cambria" panose="02040503050406030204" pitchFamily="18" charset="0"/>
                <a:ea typeface="MS Mincho"/>
                <a:cs typeface="Times New Roman" panose="02020603050405020304" pitchFamily="18" charset="0"/>
              </a:rPr>
              <a:t>code here</a:t>
            </a:r>
          </a:p>
          <a:p>
            <a:pPr marL="0" indent="0">
              <a:spcBef>
                <a:spcPts val="0"/>
              </a:spcBef>
              <a:buNone/>
            </a:pPr>
            <a:r>
              <a:rPr lang="en-US" dirty="0" smtClean="0">
                <a:latin typeface="Cambria" panose="02040503050406030204" pitchFamily="18" charset="0"/>
                <a:ea typeface="MS Mincho"/>
                <a:cs typeface="Times New Roman" panose="02020603050405020304" pitchFamily="18" charset="0"/>
              </a:rPr>
              <a:t>       </a:t>
            </a:r>
            <a:r>
              <a:rPr lang="en-US" dirty="0">
                <a:latin typeface="Cambria" panose="02040503050406030204" pitchFamily="18" charset="0"/>
                <a:ea typeface="MS Mincho"/>
                <a:cs typeface="Times New Roman" panose="02020603050405020304" pitchFamily="18" charset="0"/>
              </a:rPr>
              <a:t>} </a:t>
            </a:r>
            <a:endParaRPr lang="en-US" sz="18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solidFill>
                  <a:srgbClr val="FF0000"/>
                </a:solidFill>
                <a:latin typeface="Cambria" panose="02040503050406030204" pitchFamily="18" charset="0"/>
                <a:ea typeface="MS Mincho"/>
                <a:cs typeface="Times New Roman" panose="02020603050405020304" pitchFamily="18" charset="0"/>
              </a:rPr>
              <a:t> Demo</a:t>
            </a:r>
            <a:r>
              <a:rPr lang="en-US" dirty="0">
                <a:latin typeface="Cambria" panose="02040503050406030204" pitchFamily="18" charset="0"/>
                <a:ea typeface="MS Mincho"/>
                <a:cs typeface="Times New Roman" panose="02020603050405020304" pitchFamily="18" charset="0"/>
              </a:rPr>
              <a:t> (datatype2 value2, datatype1 value1) {</a:t>
            </a:r>
            <a:endParaRPr lang="en-US" sz="18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smtClean="0">
                <a:solidFill>
                  <a:srgbClr val="00B0F0"/>
                </a:solidFill>
                <a:latin typeface="Cambria" panose="02040503050406030204" pitchFamily="18" charset="0"/>
                <a:ea typeface="MS Mincho"/>
                <a:cs typeface="Times New Roman" panose="02020603050405020304" pitchFamily="18" charset="0"/>
              </a:rPr>
              <a:t>	Your </a:t>
            </a:r>
            <a:r>
              <a:rPr lang="en-US" dirty="0">
                <a:solidFill>
                  <a:srgbClr val="00B0F0"/>
                </a:solidFill>
                <a:latin typeface="Cambria" panose="02040503050406030204" pitchFamily="18" charset="0"/>
                <a:ea typeface="MS Mincho"/>
                <a:cs typeface="Times New Roman" panose="02020603050405020304" pitchFamily="18" charset="0"/>
              </a:rPr>
              <a:t>code here</a:t>
            </a:r>
          </a:p>
          <a:p>
            <a:pPr marL="0" indent="0">
              <a:spcBef>
                <a:spcPts val="0"/>
              </a:spcBef>
              <a:buNone/>
            </a:pPr>
            <a:r>
              <a:rPr lang="en-US" dirty="0" smtClean="0">
                <a:latin typeface="Cambria" panose="02040503050406030204" pitchFamily="18" charset="0"/>
                <a:ea typeface="MS Mincho"/>
                <a:cs typeface="Times New Roman" panose="02020603050405020304" pitchFamily="18" charset="0"/>
              </a:rPr>
              <a:t>       </a:t>
            </a:r>
            <a:r>
              <a:rPr lang="en-US" dirty="0">
                <a:latin typeface="Cambria" panose="02040503050406030204" pitchFamily="18" charset="0"/>
                <a:ea typeface="MS Mincho"/>
                <a:cs typeface="Times New Roman" panose="02020603050405020304" pitchFamily="18" charset="0"/>
              </a:rPr>
              <a:t>} </a:t>
            </a:r>
            <a:endParaRPr lang="en-US" sz="18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smtClean="0">
                <a:solidFill>
                  <a:srgbClr val="00B0F0"/>
                </a:solidFill>
                <a:latin typeface="Cambria" panose="02040503050406030204" pitchFamily="18" charset="0"/>
                <a:ea typeface="MS Mincho"/>
                <a:cs typeface="Times New Roman" panose="02020603050405020304" pitchFamily="18" charset="0"/>
              </a:rPr>
              <a:t>	Your </a:t>
            </a:r>
            <a:r>
              <a:rPr lang="en-US" dirty="0">
                <a:solidFill>
                  <a:srgbClr val="00B0F0"/>
                </a:solidFill>
                <a:latin typeface="Cambria" panose="02040503050406030204" pitchFamily="18" charset="0"/>
                <a:ea typeface="MS Mincho"/>
                <a:cs typeface="Times New Roman" panose="02020603050405020304" pitchFamily="18" charset="0"/>
              </a:rPr>
              <a:t>code here</a:t>
            </a:r>
          </a:p>
          <a:p>
            <a:pPr marL="0" indent="0">
              <a:spcBef>
                <a:spcPts val="0"/>
              </a:spcBef>
              <a:buNone/>
            </a:pPr>
            <a:r>
              <a:rPr lang="en-US" dirty="0" smtClean="0">
                <a:latin typeface="Cambria" panose="02040503050406030204" pitchFamily="18" charset="0"/>
                <a:ea typeface="MS Mincho"/>
                <a:cs typeface="Times New Roman" panose="02020603050405020304" pitchFamily="18" charset="0"/>
              </a:rPr>
              <a:t>}</a:t>
            </a:r>
            <a:endParaRPr lang="en-US" dirty="0"/>
          </a:p>
        </p:txBody>
      </p:sp>
      <p:sp>
        <p:nvSpPr>
          <p:cNvPr id="4" name="TextBox 3"/>
          <p:cNvSpPr txBox="1"/>
          <p:nvPr/>
        </p:nvSpPr>
        <p:spPr>
          <a:xfrm>
            <a:off x="900112" y="212436"/>
            <a:ext cx="8687233" cy="954107"/>
          </a:xfrm>
          <a:prstGeom prst="rect">
            <a:avLst/>
          </a:prstGeom>
          <a:noFill/>
        </p:spPr>
        <p:txBody>
          <a:bodyPr wrap="square" rtlCol="0">
            <a:spAutoFit/>
          </a:bodyPr>
          <a:lstStyle/>
          <a:p>
            <a:r>
              <a:rPr lang="en-US" sz="2800" b="1" dirty="0" smtClean="0"/>
              <a:t>Same constructor name but parameter different- help to re use same code / constructor</a:t>
            </a:r>
            <a:endParaRPr lang="en-US" sz="2800" b="1" dirty="0"/>
          </a:p>
        </p:txBody>
      </p:sp>
    </p:spTree>
    <p:extLst>
      <p:ext uri="{BB962C8B-B14F-4D97-AF65-F5344CB8AC3E}">
        <p14:creationId xmlns:p14="http://schemas.microsoft.com/office/powerpoint/2010/main" val="137595470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b="1" dirty="0"/>
              <a:t>Why overriding is not possible at constructor level.</a:t>
            </a:r>
            <a:r>
              <a:rPr lang="en-US" b="1" dirty="0"/>
              <a:t/>
            </a:r>
            <a:br>
              <a:rPr lang="en-US" b="1" dirty="0"/>
            </a:br>
            <a:endParaRPr lang="en-US" dirty="0"/>
          </a:p>
        </p:txBody>
      </p:sp>
      <p:sp>
        <p:nvSpPr>
          <p:cNvPr id="3" name="Content Placeholder 2"/>
          <p:cNvSpPr>
            <a:spLocks noGrp="1"/>
          </p:cNvSpPr>
          <p:nvPr>
            <p:ph idx="1"/>
          </p:nvPr>
        </p:nvSpPr>
        <p:spPr/>
        <p:txBody>
          <a:bodyPr/>
          <a:lstStyle/>
          <a:p>
            <a:r>
              <a:rPr lang="en-US" dirty="0"/>
              <a:t>The scope of constructor is within the class </a:t>
            </a:r>
            <a:endParaRPr lang="en-US" dirty="0" smtClean="0"/>
          </a:p>
          <a:p>
            <a:r>
              <a:rPr lang="en-US" dirty="0" smtClean="0"/>
              <a:t>But </a:t>
            </a:r>
            <a:r>
              <a:rPr lang="en-US" dirty="0"/>
              <a:t>overriding process happen outside of the class </a:t>
            </a:r>
            <a:endParaRPr lang="en-US" dirty="0" smtClean="0"/>
          </a:p>
          <a:p>
            <a:r>
              <a:rPr lang="en-US" dirty="0" smtClean="0"/>
              <a:t>So </a:t>
            </a:r>
            <a:r>
              <a:rPr lang="en-US" dirty="0"/>
              <a:t>that it is </a:t>
            </a:r>
            <a:r>
              <a:rPr lang="en-US" dirty="0">
                <a:solidFill>
                  <a:srgbClr val="FF0000"/>
                </a:solidFill>
              </a:rPr>
              <a:t>not possible </a:t>
            </a:r>
            <a:r>
              <a:rPr lang="en-US" dirty="0"/>
              <a:t>to achieved </a:t>
            </a:r>
            <a:endParaRPr lang="en-US" dirty="0" smtClean="0"/>
          </a:p>
          <a:p>
            <a:pPr lvl="1"/>
            <a:r>
              <a:rPr lang="en-US" sz="3200" dirty="0" smtClean="0">
                <a:solidFill>
                  <a:srgbClr val="FFFF00"/>
                </a:solidFill>
              </a:rPr>
              <a:t>No overriding </a:t>
            </a:r>
            <a:r>
              <a:rPr lang="en-US" sz="3200" dirty="0">
                <a:solidFill>
                  <a:srgbClr val="FFFF00"/>
                </a:solidFill>
              </a:rPr>
              <a:t>at constructor level.</a:t>
            </a:r>
          </a:p>
          <a:p>
            <a:endParaRPr lang="en-US" dirty="0"/>
          </a:p>
        </p:txBody>
      </p:sp>
    </p:spTree>
    <p:extLst>
      <p:ext uri="{BB962C8B-B14F-4D97-AF65-F5344CB8AC3E}">
        <p14:creationId xmlns:p14="http://schemas.microsoft.com/office/powerpoint/2010/main" val="1448782033"/>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16621" t="979" r="12672" b="-979"/>
          <a:stretch/>
        </p:blipFill>
        <p:spPr>
          <a:xfrm>
            <a:off x="332509" y="535710"/>
            <a:ext cx="7850909" cy="5657850"/>
          </a:xfrm>
          <a:prstGeom prst="rect">
            <a:avLst/>
          </a:prstGeom>
        </p:spPr>
      </p:pic>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b="8159"/>
          <a:stretch/>
        </p:blipFill>
        <p:spPr>
          <a:xfrm>
            <a:off x="8442036" y="1129435"/>
            <a:ext cx="3205018" cy="4470399"/>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769646760"/>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Constructor</a:t>
            </a:r>
            <a:endParaRPr lang="en-US" dirty="0">
              <a:solidFill>
                <a:srgbClr val="00B0F0"/>
              </a:solidFill>
            </a:endParaRPr>
          </a:p>
        </p:txBody>
      </p:sp>
      <p:sp>
        <p:nvSpPr>
          <p:cNvPr id="3" name="Content Placeholder 2"/>
          <p:cNvSpPr>
            <a:spLocks noGrp="1"/>
          </p:cNvSpPr>
          <p:nvPr>
            <p:ph idx="1"/>
          </p:nvPr>
        </p:nvSpPr>
        <p:spPr/>
        <p:txBody>
          <a:bodyPr/>
          <a:lstStyle/>
          <a:p>
            <a:r>
              <a:rPr lang="en-US" b="1" dirty="0"/>
              <a:t>Constructor in java</a:t>
            </a:r>
            <a:r>
              <a:rPr lang="en-US" dirty="0"/>
              <a:t> is a </a:t>
            </a:r>
            <a:r>
              <a:rPr lang="en-US" i="1" dirty="0"/>
              <a:t>special type of method</a:t>
            </a:r>
            <a:r>
              <a:rPr lang="en-US" dirty="0"/>
              <a:t> that is used to initialize the object.</a:t>
            </a:r>
          </a:p>
          <a:p>
            <a:r>
              <a:rPr lang="en-US" dirty="0"/>
              <a:t>Java constructor is </a:t>
            </a:r>
            <a:r>
              <a:rPr lang="en-US" i="1" dirty="0"/>
              <a:t>invoked at the time of object creation</a:t>
            </a:r>
            <a:r>
              <a:rPr lang="en-US" dirty="0"/>
              <a:t>. </a:t>
            </a:r>
            <a:endParaRPr lang="en-US" dirty="0" smtClean="0"/>
          </a:p>
          <a:p>
            <a:r>
              <a:rPr lang="en-US" dirty="0" smtClean="0"/>
              <a:t>It </a:t>
            </a:r>
            <a:r>
              <a:rPr lang="en-US" dirty="0"/>
              <a:t>constructs the values i.e. provides data for the object that is why it is known as constructor.</a:t>
            </a:r>
          </a:p>
          <a:p>
            <a:endParaRPr lang="en-US" dirty="0"/>
          </a:p>
        </p:txBody>
      </p:sp>
    </p:spTree>
    <p:extLst>
      <p:ext uri="{BB962C8B-B14F-4D97-AF65-F5344CB8AC3E}">
        <p14:creationId xmlns:p14="http://schemas.microsoft.com/office/powerpoint/2010/main" val="2276425361"/>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Contractor</a:t>
            </a:r>
            <a:r>
              <a:rPr lang="en-US" dirty="0" smtClean="0"/>
              <a:t> -construct value </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2858"/>
          <a:stretch/>
        </p:blipFill>
        <p:spPr>
          <a:xfrm>
            <a:off x="4886863" y="1885285"/>
            <a:ext cx="6160655" cy="3997325"/>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 name="TextBox 4"/>
          <p:cNvSpPr txBox="1"/>
          <p:nvPr/>
        </p:nvSpPr>
        <p:spPr>
          <a:xfrm>
            <a:off x="2438400" y="1413163"/>
            <a:ext cx="923637" cy="369332"/>
          </a:xfrm>
          <a:prstGeom prst="rect">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dirty="0" smtClean="0"/>
              <a:t>Class </a:t>
            </a:r>
            <a:endParaRPr lang="en-US" dirty="0"/>
          </a:p>
        </p:txBody>
      </p:sp>
      <p:sp>
        <p:nvSpPr>
          <p:cNvPr id="8" name="TextBox 7"/>
          <p:cNvSpPr txBox="1"/>
          <p:nvPr/>
        </p:nvSpPr>
        <p:spPr>
          <a:xfrm>
            <a:off x="1634835" y="3200398"/>
            <a:ext cx="2078183" cy="369332"/>
          </a:xfrm>
          <a:prstGeom prst="rect">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dirty="0" smtClean="0"/>
              <a:t>Create Object </a:t>
            </a:r>
            <a:endParaRPr lang="en-US" dirty="0"/>
          </a:p>
        </p:txBody>
      </p:sp>
      <p:sp>
        <p:nvSpPr>
          <p:cNvPr id="9" name="TextBox 8"/>
          <p:cNvSpPr txBox="1"/>
          <p:nvPr/>
        </p:nvSpPr>
        <p:spPr>
          <a:xfrm>
            <a:off x="1634835" y="4987635"/>
            <a:ext cx="2807855" cy="646331"/>
          </a:xfrm>
          <a:prstGeom prst="rect">
            <a:avLst/>
          </a:prstGeom>
          <a:solidFill>
            <a:srgbClr val="FF000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dirty="0" smtClean="0"/>
              <a:t>Construct give  Value in object state/ Variable</a:t>
            </a:r>
            <a:endParaRPr lang="en-US" dirty="0"/>
          </a:p>
        </p:txBody>
      </p:sp>
      <p:cxnSp>
        <p:nvCxnSpPr>
          <p:cNvPr id="10" name="Straight Arrow Connector 9"/>
          <p:cNvCxnSpPr/>
          <p:nvPr/>
        </p:nvCxnSpPr>
        <p:spPr>
          <a:xfrm>
            <a:off x="2844800" y="1885285"/>
            <a:ext cx="0" cy="1199660"/>
          </a:xfrm>
          <a:prstGeom prst="straightConnector1">
            <a:avLst/>
          </a:prstGeom>
          <a:ln w="76200">
            <a:solidFill>
              <a:schemeClr val="accent1"/>
            </a:solidFill>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p:cNvCxnSpPr/>
          <p:nvPr/>
        </p:nvCxnSpPr>
        <p:spPr>
          <a:xfrm>
            <a:off x="2840182" y="3663285"/>
            <a:ext cx="0" cy="119966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4" idx="1"/>
          </p:cNvCxnSpPr>
          <p:nvPr/>
        </p:nvCxnSpPr>
        <p:spPr>
          <a:xfrm flipH="1" flipV="1">
            <a:off x="2909455" y="2318327"/>
            <a:ext cx="1977408" cy="1565621"/>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4" idx="1"/>
          </p:cNvCxnSpPr>
          <p:nvPr/>
        </p:nvCxnSpPr>
        <p:spPr>
          <a:xfrm flipH="1">
            <a:off x="2918691" y="3883948"/>
            <a:ext cx="1968172" cy="327834"/>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649559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F0"/>
                </a:solidFill>
              </a:rPr>
              <a:t>Why Java need Constructor?</a:t>
            </a:r>
            <a:endParaRPr lang="en-US" dirty="0">
              <a:solidFill>
                <a:srgbClr val="00B0F0"/>
              </a:solidFill>
            </a:endParaRPr>
          </a:p>
        </p:txBody>
      </p:sp>
      <p:sp>
        <p:nvSpPr>
          <p:cNvPr id="3" name="Content Placeholder 2"/>
          <p:cNvSpPr>
            <a:spLocks noGrp="1"/>
          </p:cNvSpPr>
          <p:nvPr>
            <p:ph idx="1"/>
          </p:nvPr>
        </p:nvSpPr>
        <p:spPr>
          <a:xfrm>
            <a:off x="1103312" y="1551710"/>
            <a:ext cx="10709997" cy="4696690"/>
          </a:xfrm>
        </p:spPr>
        <p:txBody>
          <a:bodyPr/>
          <a:lstStyle/>
          <a:p>
            <a:r>
              <a:rPr lang="en-US" dirty="0" smtClean="0"/>
              <a:t>Contractor eliminate default value and contract /put user input value</a:t>
            </a:r>
          </a:p>
          <a:p>
            <a:r>
              <a:rPr lang="en-US" dirty="0" smtClean="0"/>
              <a:t>Default value in java:</a:t>
            </a:r>
          </a:p>
          <a:p>
            <a:pPr lvl="1"/>
            <a:r>
              <a:rPr lang="en-US" dirty="0" smtClean="0"/>
              <a:t>Integer default value = 0     </a:t>
            </a:r>
          </a:p>
          <a:p>
            <a:pPr lvl="1"/>
            <a:r>
              <a:rPr lang="en-US" dirty="0" smtClean="0"/>
              <a:t>Double default value = 0.0</a:t>
            </a:r>
          </a:p>
          <a:p>
            <a:pPr lvl="1"/>
            <a:r>
              <a:rPr lang="en-US" dirty="0" smtClean="0"/>
              <a:t>String default value = null</a:t>
            </a:r>
          </a:p>
          <a:p>
            <a:pPr lvl="1"/>
            <a:r>
              <a:rPr lang="en-US" dirty="0" smtClean="0"/>
              <a:t>Driver default value = null</a:t>
            </a:r>
            <a:endParaRPr lang="en-US" dirty="0" smtClean="0"/>
          </a:p>
          <a:p>
            <a:endParaRPr lang="en-US" dirty="0"/>
          </a:p>
          <a:p>
            <a:r>
              <a:rPr lang="en-US" dirty="0" smtClean="0">
                <a:solidFill>
                  <a:srgbClr val="FFC000"/>
                </a:solidFill>
              </a:rPr>
              <a:t>Why we need to remove default value?</a:t>
            </a:r>
          </a:p>
          <a:p>
            <a:r>
              <a:rPr lang="en-US" dirty="0" smtClean="0">
                <a:solidFill>
                  <a:srgbClr val="00B0F0"/>
                </a:solidFill>
              </a:rPr>
              <a:t>String and driver default value null and java cant handle any null value</a:t>
            </a:r>
          </a:p>
          <a:p>
            <a:r>
              <a:rPr lang="en-US" dirty="0" smtClean="0">
                <a:solidFill>
                  <a:srgbClr val="00B0F0"/>
                </a:solidFill>
              </a:rPr>
              <a:t>Null value will give you – null point exception</a:t>
            </a:r>
            <a:endParaRPr lang="en-US" dirty="0">
              <a:solidFill>
                <a:srgbClr val="00B0F0"/>
              </a:solidFill>
            </a:endParaRPr>
          </a:p>
        </p:txBody>
      </p:sp>
      <p:sp>
        <p:nvSpPr>
          <p:cNvPr id="4" name="TextBox 3"/>
          <p:cNvSpPr txBox="1"/>
          <p:nvPr/>
        </p:nvSpPr>
        <p:spPr>
          <a:xfrm>
            <a:off x="5015345" y="2019498"/>
            <a:ext cx="5588000" cy="2031325"/>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lvl="1"/>
            <a:r>
              <a:rPr lang="en-US" b="1" u="sng" dirty="0" smtClean="0">
                <a:solidFill>
                  <a:srgbClr val="00B050"/>
                </a:solidFill>
              </a:rPr>
              <a:t>Constructor change these default value with user input value </a:t>
            </a:r>
          </a:p>
          <a:p>
            <a:pPr lvl="1"/>
            <a:endParaRPr lang="en-US" b="1" u="sng" dirty="0" smtClean="0">
              <a:solidFill>
                <a:srgbClr val="00B050"/>
              </a:solidFill>
            </a:endParaRPr>
          </a:p>
          <a:p>
            <a:pPr lvl="1"/>
            <a:r>
              <a:rPr lang="en-US" dirty="0" smtClean="0"/>
              <a:t>Integer </a:t>
            </a:r>
            <a:r>
              <a:rPr lang="en-US" dirty="0"/>
              <a:t>default value = </a:t>
            </a:r>
            <a:r>
              <a:rPr lang="en-US" dirty="0" smtClean="0"/>
              <a:t>10     </a:t>
            </a:r>
            <a:endParaRPr lang="en-US" dirty="0"/>
          </a:p>
          <a:p>
            <a:pPr lvl="1"/>
            <a:r>
              <a:rPr lang="en-US" dirty="0"/>
              <a:t>Double default value = </a:t>
            </a:r>
            <a:r>
              <a:rPr lang="en-US" dirty="0" smtClean="0"/>
              <a:t>20.65</a:t>
            </a:r>
            <a:endParaRPr lang="en-US" dirty="0"/>
          </a:p>
          <a:p>
            <a:pPr lvl="1"/>
            <a:r>
              <a:rPr lang="en-US" dirty="0"/>
              <a:t>String default value = </a:t>
            </a:r>
            <a:r>
              <a:rPr lang="en-US" dirty="0" smtClean="0"/>
              <a:t>“sarower”</a:t>
            </a:r>
            <a:endParaRPr lang="en-US" dirty="0"/>
          </a:p>
          <a:p>
            <a:pPr lvl="1"/>
            <a:r>
              <a:rPr lang="en-US" dirty="0"/>
              <a:t>Driver default value = </a:t>
            </a:r>
            <a:r>
              <a:rPr lang="en-US" dirty="0" smtClean="0"/>
              <a:t>with URL</a:t>
            </a:r>
            <a:endParaRPr lang="en-US" dirty="0"/>
          </a:p>
        </p:txBody>
      </p:sp>
    </p:spTree>
    <p:extLst>
      <p:ext uri="{BB962C8B-B14F-4D97-AF65-F5344CB8AC3E}">
        <p14:creationId xmlns:p14="http://schemas.microsoft.com/office/powerpoint/2010/main" val="4266380255"/>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Also constructor help</a:t>
            </a:r>
            <a:endParaRPr lang="en-US" dirty="0"/>
          </a:p>
        </p:txBody>
      </p:sp>
      <p:sp>
        <p:nvSpPr>
          <p:cNvPr id="3" name="Content Placeholder 2"/>
          <p:cNvSpPr>
            <a:spLocks noGrp="1"/>
          </p:cNvSpPr>
          <p:nvPr>
            <p:ph idx="1"/>
          </p:nvPr>
        </p:nvSpPr>
        <p:spPr/>
        <p:txBody>
          <a:bodyPr/>
          <a:lstStyle/>
          <a:p>
            <a:r>
              <a:rPr lang="en-US" dirty="0"/>
              <a:t>Constructors are used to initialize the instances/object of your classes.</a:t>
            </a:r>
          </a:p>
          <a:p>
            <a:r>
              <a:rPr lang="en-US" dirty="0"/>
              <a:t>A constructor invoke automatically when a object is created</a:t>
            </a:r>
          </a:p>
          <a:p>
            <a:r>
              <a:rPr lang="en-US" dirty="0"/>
              <a:t>A </a:t>
            </a:r>
            <a:r>
              <a:rPr lang="en-US" i="1" dirty="0"/>
              <a:t>class contains constructors</a:t>
            </a:r>
            <a:r>
              <a:rPr lang="en-US" dirty="0"/>
              <a:t> that are invoked to create objects from the class blueprint</a:t>
            </a:r>
          </a:p>
          <a:p>
            <a:r>
              <a:rPr lang="en-US" dirty="0"/>
              <a:t>Initialization is a process of assigning user defined values at the time of allocation of memory space.</a:t>
            </a:r>
          </a:p>
          <a:p>
            <a:endParaRPr lang="en-US" dirty="0"/>
          </a:p>
        </p:txBody>
      </p:sp>
    </p:spTree>
    <p:extLst>
      <p:ext uri="{BB962C8B-B14F-4D97-AF65-F5344CB8AC3E}">
        <p14:creationId xmlns:p14="http://schemas.microsoft.com/office/powerpoint/2010/main" val="399828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Difference between object and class</a:t>
            </a:r>
            <a:r>
              <a:rPr lang="en-US" dirty="0"/>
              <a:t/>
            </a:r>
            <a:br>
              <a:rPr lang="en-US" dirty="0"/>
            </a:b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924705998"/>
              </p:ext>
            </p:extLst>
          </p:nvPr>
        </p:nvGraphicFramePr>
        <p:xfrm>
          <a:off x="942184" y="1145309"/>
          <a:ext cx="10797309" cy="5314439"/>
        </p:xfrm>
        <a:graphic>
          <a:graphicData uri="http://schemas.openxmlformats.org/drawingml/2006/table">
            <a:tbl>
              <a:tblPr>
                <a:effectLst>
                  <a:innerShdw blurRad="114300">
                    <a:prstClr val="black"/>
                  </a:innerShdw>
                </a:effectLst>
                <a:tableStyleId>{0505E3EF-67EA-436B-97B2-0124C06EBD24}</a:tableStyleId>
              </a:tblPr>
              <a:tblGrid>
                <a:gridCol w="4562764">
                  <a:extLst>
                    <a:ext uri="{9D8B030D-6E8A-4147-A177-3AD203B41FA5}">
                      <a16:colId xmlns:a16="http://schemas.microsoft.com/office/drawing/2014/main" val="166192907"/>
                    </a:ext>
                  </a:extLst>
                </a:gridCol>
                <a:gridCol w="6234545">
                  <a:extLst>
                    <a:ext uri="{9D8B030D-6E8A-4147-A177-3AD203B41FA5}">
                      <a16:colId xmlns:a16="http://schemas.microsoft.com/office/drawing/2014/main" val="1837220877"/>
                    </a:ext>
                  </a:extLst>
                </a:gridCol>
              </a:tblGrid>
              <a:tr h="554114">
                <a:tc>
                  <a:txBody>
                    <a:bodyPr/>
                    <a:lstStyle/>
                    <a:p>
                      <a:pPr algn="just" fontAlgn="t"/>
                      <a:r>
                        <a:rPr lang="en-US" sz="3200" b="1" i="0" dirty="0" smtClean="0">
                          <a:solidFill>
                            <a:srgbClr val="000000"/>
                          </a:solidFill>
                          <a:effectLst/>
                          <a:latin typeface="Arial" panose="020B0604020202020204" pitchFamily="34" charset="0"/>
                          <a:cs typeface="Arial" panose="020B0604020202020204" pitchFamily="34" charset="0"/>
                        </a:rPr>
                        <a:t>OBJECT</a:t>
                      </a:r>
                      <a:endParaRPr lang="en-US" sz="3200" b="1" i="0" dirty="0">
                        <a:solidFill>
                          <a:srgbClr val="000000"/>
                        </a:solidFill>
                        <a:effectLst/>
                        <a:latin typeface="Arial" panose="020B0604020202020204" pitchFamily="34" charset="0"/>
                        <a:cs typeface="Arial" panose="020B0604020202020204" pitchFamily="34" charset="0"/>
                      </a:endParaRPr>
                    </a:p>
                  </a:txBody>
                  <a:tcPr marL="12192" marR="12192" marT="12192" marB="12192">
                    <a:solidFill>
                      <a:srgbClr val="92D050"/>
                    </a:solidFill>
                  </a:tcPr>
                </a:tc>
                <a:tc>
                  <a:txBody>
                    <a:bodyPr/>
                    <a:lstStyle/>
                    <a:p>
                      <a:r>
                        <a:rPr lang="en-US" sz="3200" b="1" dirty="0" smtClean="0">
                          <a:latin typeface="Arial" panose="020B0604020202020204" pitchFamily="34" charset="0"/>
                          <a:cs typeface="Arial" panose="020B0604020202020204" pitchFamily="34" charset="0"/>
                        </a:rPr>
                        <a:t>CLASS</a:t>
                      </a:r>
                      <a:endParaRPr lang="en-US" sz="3200" b="1" dirty="0">
                        <a:latin typeface="Arial" panose="020B0604020202020204" pitchFamily="34" charset="0"/>
                        <a:cs typeface="Arial" panose="020B0604020202020204" pitchFamily="34" charset="0"/>
                      </a:endParaRPr>
                    </a:p>
                  </a:txBody>
                  <a:tcPr marL="21945" marR="21945" marT="10972" marB="10972">
                    <a:solidFill>
                      <a:srgbClr val="92D050"/>
                    </a:solidFill>
                  </a:tcPr>
                </a:tc>
                <a:extLst>
                  <a:ext uri="{0D108BD9-81ED-4DB2-BD59-A6C34878D82A}">
                    <a16:rowId xmlns:a16="http://schemas.microsoft.com/office/drawing/2014/main" val="2015270227"/>
                  </a:ext>
                </a:extLst>
              </a:tr>
              <a:tr h="570972">
                <a:tc>
                  <a:txBody>
                    <a:bodyPr/>
                    <a:lstStyle/>
                    <a:p>
                      <a:pPr algn="just" fontAlgn="t"/>
                      <a:r>
                        <a:rPr lang="en-US" sz="1600" b="1" dirty="0" smtClean="0">
                          <a:effectLst/>
                        </a:rPr>
                        <a:t>Object is an instance of a class</a:t>
                      </a:r>
                      <a:endParaRPr lang="en-US" sz="1600" b="1" i="0" dirty="0">
                        <a:solidFill>
                          <a:srgbClr val="000000"/>
                        </a:solidFill>
                        <a:effectLst/>
                        <a:latin typeface="Arial" panose="020B0604020202020204" pitchFamily="34" charset="0"/>
                        <a:cs typeface="Arial" panose="020B0604020202020204" pitchFamily="34" charset="0"/>
                      </a:endParaRPr>
                    </a:p>
                  </a:txBody>
                  <a:tcPr marL="12192" marR="12192" marT="12192" marB="12192">
                    <a:solidFill>
                      <a:schemeClr val="tx2">
                        <a:lumMod val="50000"/>
                        <a:lumOff val="5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smtClean="0">
                          <a:effectLst/>
                        </a:rPr>
                        <a:t>Class is a blueprint or template from which objects are created.</a:t>
                      </a:r>
                    </a:p>
                    <a:p>
                      <a:endParaRPr lang="en-US" sz="1600" b="1" dirty="0">
                        <a:latin typeface="Arial" panose="020B0604020202020204" pitchFamily="34" charset="0"/>
                        <a:cs typeface="Arial" panose="020B0604020202020204" pitchFamily="34" charset="0"/>
                      </a:endParaRPr>
                    </a:p>
                  </a:txBody>
                  <a:tcPr marL="21945" marR="21945" marT="10972" marB="10972"/>
                </a:tc>
                <a:extLst>
                  <a:ext uri="{0D108BD9-81ED-4DB2-BD59-A6C34878D82A}">
                    <a16:rowId xmlns:a16="http://schemas.microsoft.com/office/drawing/2014/main" val="3323370641"/>
                  </a:ext>
                </a:extLst>
              </a:tr>
              <a:tr h="691160">
                <a:tc>
                  <a:txBody>
                    <a:bodyPr/>
                    <a:lstStyle/>
                    <a:p>
                      <a:pPr algn="just" fontAlgn="t"/>
                      <a:r>
                        <a:rPr lang="en-US" sz="1600" b="1" dirty="0">
                          <a:effectLst/>
                        </a:rPr>
                        <a:t>Object is a real world entity such as pen, laptop, mobile, bed, keyboard, mouse, chair etc.</a:t>
                      </a:r>
                      <a:endParaRPr lang="en-US" sz="1600" b="1" i="0" dirty="0">
                        <a:solidFill>
                          <a:srgbClr val="000000"/>
                        </a:solidFill>
                        <a:effectLst/>
                        <a:latin typeface="Arial" panose="020B0604020202020204" pitchFamily="34" charset="0"/>
                        <a:cs typeface="Arial" panose="020B0604020202020204" pitchFamily="34" charset="0"/>
                      </a:endParaRPr>
                    </a:p>
                  </a:txBody>
                  <a:tcPr marL="12192" marR="12192" marT="12192" marB="12192">
                    <a:solidFill>
                      <a:schemeClr val="tx2">
                        <a:lumMod val="50000"/>
                        <a:lumOff val="50000"/>
                      </a:schemeClr>
                    </a:solidFill>
                  </a:tcPr>
                </a:tc>
                <a:tc>
                  <a:txBody>
                    <a:bodyPr/>
                    <a:lstStyle/>
                    <a:p>
                      <a:pPr algn="just" fontAlgn="t"/>
                      <a:r>
                        <a:rPr lang="en-US" sz="1600" b="1" dirty="0">
                          <a:effectLst/>
                        </a:rPr>
                        <a:t>Class is a group of similar objects.</a:t>
                      </a:r>
                      <a:endParaRPr lang="en-US" sz="1600" b="1" i="0" dirty="0">
                        <a:solidFill>
                          <a:srgbClr val="000000"/>
                        </a:solidFill>
                        <a:effectLst/>
                        <a:latin typeface="Arial" panose="020B0604020202020204" pitchFamily="34" charset="0"/>
                        <a:cs typeface="Arial" panose="020B0604020202020204" pitchFamily="34" charset="0"/>
                      </a:endParaRPr>
                    </a:p>
                  </a:txBody>
                  <a:tcPr marL="12192" marR="12192" marT="12192" marB="12192"/>
                </a:tc>
                <a:extLst>
                  <a:ext uri="{0D108BD9-81ED-4DB2-BD59-A6C34878D82A}">
                    <a16:rowId xmlns:a16="http://schemas.microsoft.com/office/drawing/2014/main" val="469697533"/>
                  </a:ext>
                </a:extLst>
              </a:tr>
              <a:tr h="300513">
                <a:tc>
                  <a:txBody>
                    <a:bodyPr/>
                    <a:lstStyle/>
                    <a:p>
                      <a:pPr algn="just" fontAlgn="t"/>
                      <a:r>
                        <a:rPr lang="en-US" sz="1600" b="1">
                          <a:effectLst/>
                        </a:rPr>
                        <a:t>Object is a physical entity.</a:t>
                      </a:r>
                      <a:endParaRPr lang="en-US" sz="1600" b="1" i="0">
                        <a:solidFill>
                          <a:srgbClr val="000000"/>
                        </a:solidFill>
                        <a:effectLst/>
                        <a:latin typeface="Arial" panose="020B0604020202020204" pitchFamily="34" charset="0"/>
                        <a:cs typeface="Arial" panose="020B0604020202020204" pitchFamily="34" charset="0"/>
                      </a:endParaRPr>
                    </a:p>
                  </a:txBody>
                  <a:tcPr marL="12192" marR="12192" marT="12192" marB="12192">
                    <a:solidFill>
                      <a:schemeClr val="tx2">
                        <a:lumMod val="50000"/>
                        <a:lumOff val="50000"/>
                      </a:schemeClr>
                    </a:solidFill>
                  </a:tcPr>
                </a:tc>
                <a:tc>
                  <a:txBody>
                    <a:bodyPr/>
                    <a:lstStyle/>
                    <a:p>
                      <a:pPr algn="just" fontAlgn="t"/>
                      <a:r>
                        <a:rPr lang="en-US" sz="1600" b="1">
                          <a:effectLst/>
                        </a:rPr>
                        <a:t>Class is a logical entity.</a:t>
                      </a:r>
                      <a:endParaRPr lang="en-US" sz="1600" b="1" i="0">
                        <a:solidFill>
                          <a:srgbClr val="000000"/>
                        </a:solidFill>
                        <a:effectLst/>
                        <a:latin typeface="Arial" panose="020B0604020202020204" pitchFamily="34" charset="0"/>
                        <a:cs typeface="Arial" panose="020B0604020202020204" pitchFamily="34" charset="0"/>
                      </a:endParaRPr>
                    </a:p>
                  </a:txBody>
                  <a:tcPr marL="12192" marR="12192" marT="12192" marB="12192"/>
                </a:tc>
                <a:extLst>
                  <a:ext uri="{0D108BD9-81ED-4DB2-BD59-A6C34878D82A}">
                    <a16:rowId xmlns:a16="http://schemas.microsoft.com/office/drawing/2014/main" val="1392015095"/>
                  </a:ext>
                </a:extLst>
              </a:tr>
              <a:tr h="846899">
                <a:tc>
                  <a:txBody>
                    <a:bodyPr/>
                    <a:lstStyle/>
                    <a:p>
                      <a:pPr algn="l" fontAlgn="t"/>
                      <a:r>
                        <a:rPr lang="en-US" sz="1600" b="1" dirty="0">
                          <a:effectLst/>
                        </a:rPr>
                        <a:t>Object is created through new keyword mainly e.g.</a:t>
                      </a:r>
                      <a:br>
                        <a:rPr lang="en-US" sz="1600" b="1" dirty="0">
                          <a:effectLst/>
                        </a:rPr>
                      </a:br>
                      <a:r>
                        <a:rPr lang="en-US" sz="1600" b="1" dirty="0" smtClean="0">
                          <a:effectLst/>
                        </a:rPr>
                        <a:t>                     Student boy=new </a:t>
                      </a:r>
                      <a:r>
                        <a:rPr lang="en-US" sz="1600" b="1" dirty="0">
                          <a:effectLst/>
                        </a:rPr>
                        <a:t>Student();</a:t>
                      </a:r>
                      <a:endParaRPr lang="en-US" sz="1600" b="1" i="0" dirty="0">
                        <a:solidFill>
                          <a:srgbClr val="000000"/>
                        </a:solidFill>
                        <a:effectLst/>
                        <a:latin typeface="Arial" panose="020B0604020202020204" pitchFamily="34" charset="0"/>
                        <a:cs typeface="Arial" panose="020B0604020202020204" pitchFamily="34" charset="0"/>
                      </a:endParaRPr>
                    </a:p>
                  </a:txBody>
                  <a:tcPr marL="12192" marR="12192" marT="12192" marB="12192">
                    <a:solidFill>
                      <a:schemeClr val="tx2">
                        <a:lumMod val="50000"/>
                        <a:lumOff val="50000"/>
                      </a:schemeClr>
                    </a:solidFill>
                  </a:tcPr>
                </a:tc>
                <a:tc>
                  <a:txBody>
                    <a:bodyPr/>
                    <a:lstStyle/>
                    <a:p>
                      <a:pPr algn="l" fontAlgn="t"/>
                      <a:r>
                        <a:rPr lang="en-US" sz="1600" b="1" dirty="0">
                          <a:effectLst/>
                        </a:rPr>
                        <a:t>Class is declared using class keyword e.g.</a:t>
                      </a:r>
                      <a:br>
                        <a:rPr lang="en-US" sz="1600" b="1" dirty="0">
                          <a:effectLst/>
                        </a:rPr>
                      </a:br>
                      <a:r>
                        <a:rPr lang="en-US" sz="1600" b="1" dirty="0" smtClean="0">
                          <a:effectLst/>
                        </a:rPr>
                        <a:t>                   class </a:t>
                      </a:r>
                      <a:r>
                        <a:rPr lang="en-US" sz="1600" b="1" dirty="0">
                          <a:effectLst/>
                        </a:rPr>
                        <a:t>Student{}</a:t>
                      </a:r>
                      <a:endParaRPr lang="en-US" sz="1600" b="1" i="0" dirty="0">
                        <a:solidFill>
                          <a:srgbClr val="000000"/>
                        </a:solidFill>
                        <a:effectLst/>
                        <a:latin typeface="Arial" panose="020B0604020202020204" pitchFamily="34" charset="0"/>
                        <a:cs typeface="Arial" panose="020B0604020202020204" pitchFamily="34" charset="0"/>
                      </a:endParaRPr>
                    </a:p>
                  </a:txBody>
                  <a:tcPr marL="12192" marR="12192" marT="12192" marB="12192"/>
                </a:tc>
                <a:extLst>
                  <a:ext uri="{0D108BD9-81ED-4DB2-BD59-A6C34878D82A}">
                    <a16:rowId xmlns:a16="http://schemas.microsoft.com/office/drawing/2014/main" val="621901862"/>
                  </a:ext>
                </a:extLst>
              </a:tr>
              <a:tr h="573706">
                <a:tc>
                  <a:txBody>
                    <a:bodyPr/>
                    <a:lstStyle/>
                    <a:p>
                      <a:pPr algn="just" fontAlgn="t"/>
                      <a:r>
                        <a:rPr lang="en-US" sz="1600" b="1" dirty="0">
                          <a:effectLst/>
                        </a:rPr>
                        <a:t>Object is created many times as per requirement.</a:t>
                      </a:r>
                      <a:endParaRPr lang="en-US" sz="1600" b="1" i="0" dirty="0">
                        <a:solidFill>
                          <a:srgbClr val="000000"/>
                        </a:solidFill>
                        <a:effectLst/>
                        <a:latin typeface="Arial" panose="020B0604020202020204" pitchFamily="34" charset="0"/>
                        <a:cs typeface="Arial" panose="020B0604020202020204" pitchFamily="34" charset="0"/>
                      </a:endParaRPr>
                    </a:p>
                  </a:txBody>
                  <a:tcPr marL="12192" marR="12192" marT="12192" marB="12192">
                    <a:solidFill>
                      <a:schemeClr val="tx2">
                        <a:lumMod val="50000"/>
                        <a:lumOff val="50000"/>
                      </a:schemeClr>
                    </a:solidFill>
                  </a:tcPr>
                </a:tc>
                <a:tc>
                  <a:txBody>
                    <a:bodyPr/>
                    <a:lstStyle/>
                    <a:p>
                      <a:pPr algn="just" fontAlgn="t"/>
                      <a:r>
                        <a:rPr lang="en-US" sz="1600" b="1">
                          <a:effectLst/>
                        </a:rPr>
                        <a:t>Class is declared once.</a:t>
                      </a:r>
                      <a:endParaRPr lang="en-US" sz="1600" b="1" i="0">
                        <a:solidFill>
                          <a:srgbClr val="000000"/>
                        </a:solidFill>
                        <a:effectLst/>
                        <a:latin typeface="Arial" panose="020B0604020202020204" pitchFamily="34" charset="0"/>
                        <a:cs typeface="Arial" panose="020B0604020202020204" pitchFamily="34" charset="0"/>
                      </a:endParaRPr>
                    </a:p>
                  </a:txBody>
                  <a:tcPr marL="12192" marR="12192" marT="12192" marB="12192"/>
                </a:tc>
                <a:extLst>
                  <a:ext uri="{0D108BD9-81ED-4DB2-BD59-A6C34878D82A}">
                    <a16:rowId xmlns:a16="http://schemas.microsoft.com/office/drawing/2014/main" val="2268595688"/>
                  </a:ext>
                </a:extLst>
              </a:tr>
              <a:tr h="396119">
                <a:tc>
                  <a:txBody>
                    <a:bodyPr/>
                    <a:lstStyle/>
                    <a:p>
                      <a:pPr algn="just" fontAlgn="t"/>
                      <a:r>
                        <a:rPr lang="en-US" sz="1600" b="1" dirty="0">
                          <a:effectLst/>
                        </a:rPr>
                        <a:t>Object allocates memory when it is created.</a:t>
                      </a:r>
                      <a:endParaRPr lang="en-US" sz="1600" b="1" i="0" dirty="0">
                        <a:solidFill>
                          <a:srgbClr val="000000"/>
                        </a:solidFill>
                        <a:effectLst/>
                        <a:latin typeface="Arial" panose="020B0604020202020204" pitchFamily="34" charset="0"/>
                        <a:cs typeface="Arial" panose="020B0604020202020204" pitchFamily="34" charset="0"/>
                      </a:endParaRPr>
                    </a:p>
                  </a:txBody>
                  <a:tcPr marL="12192" marR="12192" marT="12192" marB="12192">
                    <a:solidFill>
                      <a:schemeClr val="tx2">
                        <a:lumMod val="50000"/>
                        <a:lumOff val="50000"/>
                      </a:schemeClr>
                    </a:solidFill>
                  </a:tcPr>
                </a:tc>
                <a:tc>
                  <a:txBody>
                    <a:bodyPr/>
                    <a:lstStyle/>
                    <a:p>
                      <a:pPr algn="just" fontAlgn="t"/>
                      <a:r>
                        <a:rPr lang="en-US" sz="1600" b="1">
                          <a:effectLst/>
                        </a:rPr>
                        <a:t>Class doesn't allocated memory when it is created.</a:t>
                      </a:r>
                      <a:endParaRPr lang="en-US" sz="1600" b="1" i="0">
                        <a:solidFill>
                          <a:srgbClr val="000000"/>
                        </a:solidFill>
                        <a:effectLst/>
                        <a:latin typeface="Arial" panose="020B0604020202020204" pitchFamily="34" charset="0"/>
                        <a:cs typeface="Arial" panose="020B0604020202020204" pitchFamily="34" charset="0"/>
                      </a:endParaRPr>
                    </a:p>
                  </a:txBody>
                  <a:tcPr marL="12192" marR="12192" marT="12192" marB="12192"/>
                </a:tc>
                <a:extLst>
                  <a:ext uri="{0D108BD9-81ED-4DB2-BD59-A6C34878D82A}">
                    <a16:rowId xmlns:a16="http://schemas.microsoft.com/office/drawing/2014/main" val="3120915047"/>
                  </a:ext>
                </a:extLst>
              </a:tr>
              <a:tr h="1133720">
                <a:tc>
                  <a:txBody>
                    <a:bodyPr/>
                    <a:lstStyle/>
                    <a:p>
                      <a:pPr algn="just" fontAlgn="t"/>
                      <a:r>
                        <a:rPr lang="en-US" sz="1600" b="1" dirty="0">
                          <a:effectLst/>
                        </a:rPr>
                        <a:t>There are many ways to create object in java such as new keyword, </a:t>
                      </a:r>
                      <a:r>
                        <a:rPr lang="en-US" sz="1600" b="1" dirty="0" err="1">
                          <a:effectLst/>
                        </a:rPr>
                        <a:t>newInstance</a:t>
                      </a:r>
                      <a:r>
                        <a:rPr lang="en-US" sz="1600" b="1" dirty="0">
                          <a:effectLst/>
                        </a:rPr>
                        <a:t>() method, clone() method, factory method and deserialization.</a:t>
                      </a:r>
                      <a:endParaRPr lang="en-US" sz="1600" b="1" i="0" dirty="0">
                        <a:solidFill>
                          <a:srgbClr val="000000"/>
                        </a:solidFill>
                        <a:effectLst/>
                        <a:latin typeface="Arial" panose="020B0604020202020204" pitchFamily="34" charset="0"/>
                        <a:cs typeface="Arial" panose="020B0604020202020204" pitchFamily="34" charset="0"/>
                      </a:endParaRPr>
                    </a:p>
                  </a:txBody>
                  <a:tcPr marL="12192" marR="12192" marT="12192" marB="12192">
                    <a:solidFill>
                      <a:schemeClr val="tx2">
                        <a:lumMod val="50000"/>
                        <a:lumOff val="50000"/>
                      </a:schemeClr>
                    </a:solidFill>
                  </a:tcPr>
                </a:tc>
                <a:tc>
                  <a:txBody>
                    <a:bodyPr/>
                    <a:lstStyle/>
                    <a:p>
                      <a:pPr algn="just" fontAlgn="t"/>
                      <a:r>
                        <a:rPr lang="en-US" sz="1600" b="1" dirty="0">
                          <a:effectLst/>
                        </a:rPr>
                        <a:t>There is only one way to define class in java using </a:t>
                      </a:r>
                      <a:r>
                        <a:rPr lang="en-US" sz="1800" b="1" dirty="0">
                          <a:effectLst/>
                        </a:rPr>
                        <a:t>class keyword</a:t>
                      </a:r>
                      <a:r>
                        <a:rPr lang="en-US" sz="1600" b="1" dirty="0">
                          <a:effectLst/>
                        </a:rPr>
                        <a:t>.</a:t>
                      </a:r>
                      <a:endParaRPr lang="en-US" sz="1600" b="1" i="0" dirty="0">
                        <a:solidFill>
                          <a:srgbClr val="000000"/>
                        </a:solidFill>
                        <a:effectLst/>
                        <a:latin typeface="Arial" panose="020B0604020202020204" pitchFamily="34" charset="0"/>
                        <a:cs typeface="Arial" panose="020B0604020202020204" pitchFamily="34" charset="0"/>
                      </a:endParaRPr>
                    </a:p>
                  </a:txBody>
                  <a:tcPr marL="12192" marR="12192" marT="12192" marB="12192"/>
                </a:tc>
                <a:extLst>
                  <a:ext uri="{0D108BD9-81ED-4DB2-BD59-A6C34878D82A}">
                    <a16:rowId xmlns:a16="http://schemas.microsoft.com/office/drawing/2014/main" val="2914057425"/>
                  </a:ext>
                </a:extLst>
              </a:tr>
            </a:tbl>
          </a:graphicData>
        </a:graphic>
      </p:graphicFrame>
    </p:spTree>
    <p:extLst>
      <p:ext uri="{BB962C8B-B14F-4D97-AF65-F5344CB8AC3E}">
        <p14:creationId xmlns:p14="http://schemas.microsoft.com/office/powerpoint/2010/main" val="1455823714"/>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Rules for creating java constructor</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Constructor </a:t>
            </a:r>
            <a:r>
              <a:rPr lang="en-US" dirty="0"/>
              <a:t>name must be same as its class name</a:t>
            </a:r>
          </a:p>
          <a:p>
            <a:r>
              <a:rPr lang="en-US" dirty="0"/>
              <a:t>Constructor must have no explicit return </a:t>
            </a:r>
            <a:r>
              <a:rPr lang="en-US" dirty="0" smtClean="0"/>
              <a:t>type/ no void</a:t>
            </a:r>
            <a:endParaRPr lang="en-US" dirty="0"/>
          </a:p>
          <a:p>
            <a:endParaRPr lang="en-US" dirty="0"/>
          </a:p>
        </p:txBody>
      </p:sp>
    </p:spTree>
    <p:extLst>
      <p:ext uri="{BB962C8B-B14F-4D97-AF65-F5344CB8AC3E}">
        <p14:creationId xmlns:p14="http://schemas.microsoft.com/office/powerpoint/2010/main" val="330057804"/>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solidFill>
                  <a:srgbClr val="00B0F0"/>
                </a:solidFill>
              </a:rPr>
              <a:t>What do Constructors look like in Code?</a:t>
            </a:r>
            <a:r>
              <a:rPr lang="en-US" dirty="0">
                <a:solidFill>
                  <a:srgbClr val="00B0F0"/>
                </a:solidFill>
              </a:rPr>
              <a:t/>
            </a:r>
            <a:br>
              <a:rPr lang="en-US" dirty="0">
                <a:solidFill>
                  <a:srgbClr val="00B0F0"/>
                </a:solidFill>
              </a:rPr>
            </a:br>
            <a:endParaRPr lang="en-US" dirty="0">
              <a:solidFill>
                <a:srgbClr val="00B0F0"/>
              </a:solidFill>
            </a:endParaRPr>
          </a:p>
        </p:txBody>
      </p:sp>
      <p:sp>
        <p:nvSpPr>
          <p:cNvPr id="3" name="Content Placeholder 2"/>
          <p:cNvSpPr>
            <a:spLocks noGrp="1"/>
          </p:cNvSpPr>
          <p:nvPr>
            <p:ph idx="1"/>
          </p:nvPr>
        </p:nvSpPr>
        <p:spPr/>
        <p:txBody>
          <a:bodyPr>
            <a:normAutofit/>
          </a:bodyPr>
          <a:lstStyle/>
          <a:p>
            <a:pPr marL="0" indent="0">
              <a:buNone/>
            </a:pPr>
            <a:r>
              <a:rPr lang="en-US" dirty="0" smtClean="0"/>
              <a:t>Here </a:t>
            </a:r>
            <a:r>
              <a:rPr lang="en-US" dirty="0"/>
              <a:t>below Sum class has Sum() constructor </a:t>
            </a:r>
          </a:p>
          <a:p>
            <a:pPr marL="0" indent="0">
              <a:buNone/>
            </a:pPr>
            <a:r>
              <a:rPr lang="en-US" b="1" dirty="0">
                <a:solidFill>
                  <a:srgbClr val="FF0000"/>
                </a:solidFill>
              </a:rPr>
              <a:t>class</a:t>
            </a:r>
            <a:r>
              <a:rPr lang="en-US" dirty="0">
                <a:solidFill>
                  <a:srgbClr val="FF0000"/>
                </a:solidFill>
              </a:rPr>
              <a:t> Sum {</a:t>
            </a:r>
          </a:p>
          <a:p>
            <a:pPr marL="0" indent="0">
              <a:buNone/>
            </a:pPr>
            <a:r>
              <a:rPr lang="en-US" dirty="0">
                <a:solidFill>
                  <a:srgbClr val="FF0000"/>
                </a:solidFill>
              </a:rPr>
              <a:t> </a:t>
            </a:r>
            <a:r>
              <a:rPr lang="en-US" dirty="0" smtClean="0">
                <a:solidFill>
                  <a:srgbClr val="FF0000"/>
                </a:solidFill>
              </a:rPr>
              <a:t>      </a:t>
            </a:r>
            <a:r>
              <a:rPr lang="en-US" dirty="0">
                <a:solidFill>
                  <a:srgbClr val="FF0000"/>
                </a:solidFill>
              </a:rPr>
              <a:t>Sum() {</a:t>
            </a:r>
          </a:p>
          <a:p>
            <a:pPr marL="0" indent="0">
              <a:buNone/>
            </a:pPr>
            <a:r>
              <a:rPr lang="en-US" dirty="0">
                <a:solidFill>
                  <a:srgbClr val="FF0000"/>
                </a:solidFill>
              </a:rPr>
              <a:t>    </a:t>
            </a:r>
            <a:r>
              <a:rPr lang="en-US" dirty="0" smtClean="0">
                <a:solidFill>
                  <a:srgbClr val="FF0000"/>
                </a:solidFill>
              </a:rPr>
              <a:t>       </a:t>
            </a:r>
            <a:r>
              <a:rPr lang="en-US" dirty="0">
                <a:solidFill>
                  <a:srgbClr val="FF0000"/>
                </a:solidFill>
              </a:rPr>
              <a:t>} </a:t>
            </a:r>
          </a:p>
          <a:p>
            <a:pPr marL="0" indent="0">
              <a:buNone/>
            </a:pPr>
            <a:r>
              <a:rPr lang="en-US" b="1" dirty="0">
                <a:solidFill>
                  <a:srgbClr val="FF0000"/>
                </a:solidFill>
              </a:rPr>
              <a:t>      public</a:t>
            </a:r>
            <a:r>
              <a:rPr lang="en-US" dirty="0">
                <a:solidFill>
                  <a:srgbClr val="FF0000"/>
                </a:solidFill>
              </a:rPr>
              <a:t> </a:t>
            </a:r>
            <a:r>
              <a:rPr lang="en-US" b="1" dirty="0">
                <a:solidFill>
                  <a:srgbClr val="FF0000"/>
                </a:solidFill>
              </a:rPr>
              <a:t>static</a:t>
            </a:r>
            <a:r>
              <a:rPr lang="en-US" dirty="0">
                <a:solidFill>
                  <a:srgbClr val="FF0000"/>
                </a:solidFill>
              </a:rPr>
              <a:t> </a:t>
            </a:r>
            <a:r>
              <a:rPr lang="en-US" b="1" dirty="0">
                <a:solidFill>
                  <a:srgbClr val="FF0000"/>
                </a:solidFill>
              </a:rPr>
              <a:t>void</a:t>
            </a:r>
            <a:r>
              <a:rPr lang="en-US" dirty="0">
                <a:solidFill>
                  <a:srgbClr val="FF0000"/>
                </a:solidFill>
              </a:rPr>
              <a:t> main(String s[]) { </a:t>
            </a:r>
          </a:p>
          <a:p>
            <a:pPr marL="0" indent="0">
              <a:buNone/>
            </a:pPr>
            <a:r>
              <a:rPr lang="en-US" dirty="0">
                <a:solidFill>
                  <a:srgbClr val="FF0000"/>
                </a:solidFill>
              </a:rPr>
              <a:t>             Sum s=</a:t>
            </a:r>
            <a:r>
              <a:rPr lang="en-US" b="1" dirty="0">
                <a:solidFill>
                  <a:srgbClr val="FF0000"/>
                </a:solidFill>
              </a:rPr>
              <a:t>new</a:t>
            </a:r>
            <a:r>
              <a:rPr lang="en-US" dirty="0">
                <a:solidFill>
                  <a:srgbClr val="FF0000"/>
                </a:solidFill>
              </a:rPr>
              <a:t> Sum(); </a:t>
            </a:r>
          </a:p>
          <a:p>
            <a:pPr marL="0" indent="0">
              <a:buNone/>
            </a:pPr>
            <a:r>
              <a:rPr lang="en-US" dirty="0">
                <a:solidFill>
                  <a:srgbClr val="FF0000"/>
                </a:solidFill>
              </a:rPr>
              <a:t>      }</a:t>
            </a:r>
          </a:p>
          <a:p>
            <a:pPr marL="0" indent="0">
              <a:buNone/>
            </a:pP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1641438170"/>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4616" y="415636"/>
            <a:ext cx="7958331" cy="707671"/>
          </a:xfrm>
        </p:spPr>
        <p:txBody>
          <a:bodyPr/>
          <a:lstStyle/>
          <a:p>
            <a:r>
              <a:rPr lang="en-US" dirty="0" smtClean="0">
                <a:solidFill>
                  <a:srgbClr val="00B0F0"/>
                </a:solidFill>
              </a:rPr>
              <a:t>Is constructor like class or like method?</a:t>
            </a:r>
            <a:endParaRPr lang="en-US" dirty="0">
              <a:solidFill>
                <a:srgbClr val="00B0F0"/>
              </a:solidFill>
            </a:endParaRPr>
          </a:p>
        </p:txBody>
      </p:sp>
      <p:sp>
        <p:nvSpPr>
          <p:cNvPr id="3" name="Content Placeholder 2"/>
          <p:cNvSpPr>
            <a:spLocks noGrp="1"/>
          </p:cNvSpPr>
          <p:nvPr>
            <p:ph idx="1"/>
          </p:nvPr>
        </p:nvSpPr>
        <p:spPr>
          <a:xfrm>
            <a:off x="2050622" y="1682086"/>
            <a:ext cx="8013748" cy="700898"/>
          </a:xfrm>
        </p:spPr>
        <p:txBody>
          <a:bodyPr/>
          <a:lstStyle/>
          <a:p>
            <a:r>
              <a:rPr lang="en-US" b="1" u="sng" dirty="0">
                <a:effectLst>
                  <a:outerShdw blurRad="38100" dist="38100" dir="2700000" algn="tl">
                    <a:srgbClr val="000000">
                      <a:alpha val="43137"/>
                    </a:srgbClr>
                  </a:outerShdw>
                </a:effectLst>
              </a:rPr>
              <a:t>Constructor in Java is a special </a:t>
            </a:r>
            <a:r>
              <a:rPr lang="en-US" b="1" u="sng" dirty="0" smtClean="0">
                <a:effectLst>
                  <a:outerShdw blurRad="38100" dist="38100" dir="2700000" algn="tl">
                    <a:srgbClr val="000000">
                      <a:alpha val="43137"/>
                    </a:srgbClr>
                  </a:outerShdw>
                </a:effectLst>
              </a:rPr>
              <a:t>member like a method</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6037" y="3230996"/>
            <a:ext cx="7795490" cy="2095500"/>
          </a:xfrm>
          <a:prstGeom prst="rect">
            <a:avLst/>
          </a:prstGeom>
        </p:spPr>
      </p:pic>
    </p:spTree>
    <p:extLst>
      <p:ext uri="{BB962C8B-B14F-4D97-AF65-F5344CB8AC3E}">
        <p14:creationId xmlns:p14="http://schemas.microsoft.com/office/powerpoint/2010/main" val="301987412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615969278"/>
              </p:ext>
            </p:extLst>
          </p:nvPr>
        </p:nvGraphicFramePr>
        <p:xfrm>
          <a:off x="64654" y="120073"/>
          <a:ext cx="11998038" cy="6684250"/>
        </p:xfrm>
        <a:graphic>
          <a:graphicData uri="http://schemas.openxmlformats.org/drawingml/2006/table">
            <a:tbl>
              <a:tblPr firstRow="1" bandRow="1">
                <a:tableStyleId>{5C22544A-7EE6-4342-B048-85BDC9FD1C3A}</a:tableStyleId>
              </a:tblPr>
              <a:tblGrid>
                <a:gridCol w="1865746">
                  <a:extLst>
                    <a:ext uri="{9D8B030D-6E8A-4147-A177-3AD203B41FA5}">
                      <a16:colId xmlns:a16="http://schemas.microsoft.com/office/drawing/2014/main" val="383293320"/>
                    </a:ext>
                  </a:extLst>
                </a:gridCol>
                <a:gridCol w="5458691">
                  <a:extLst>
                    <a:ext uri="{9D8B030D-6E8A-4147-A177-3AD203B41FA5}">
                      <a16:colId xmlns:a16="http://schemas.microsoft.com/office/drawing/2014/main" val="197787761"/>
                    </a:ext>
                  </a:extLst>
                </a:gridCol>
                <a:gridCol w="4673601">
                  <a:extLst>
                    <a:ext uri="{9D8B030D-6E8A-4147-A177-3AD203B41FA5}">
                      <a16:colId xmlns:a16="http://schemas.microsoft.com/office/drawing/2014/main" val="1682548459"/>
                    </a:ext>
                  </a:extLst>
                </a:gridCol>
              </a:tblGrid>
              <a:tr h="444681">
                <a:tc>
                  <a:txBody>
                    <a:bodyPr/>
                    <a:lstStyle/>
                    <a:p>
                      <a:pPr algn="l" fontAlgn="t"/>
                      <a:r>
                        <a:rPr lang="en-US" dirty="0" smtClean="0">
                          <a:solidFill>
                            <a:srgbClr val="000000"/>
                          </a:solidFill>
                          <a:effectLst/>
                          <a:latin typeface="times new roman" panose="02020603050405020304" pitchFamily="18" charset="0"/>
                        </a:rPr>
                        <a:t>POINTS</a:t>
                      </a:r>
                      <a:endParaRPr lang="en-US" dirty="0">
                        <a:solidFill>
                          <a:srgbClr val="000000"/>
                        </a:solidFill>
                        <a:effectLst/>
                        <a:latin typeface="times new roman" panose="02020603050405020304" pitchFamily="18" charset="0"/>
                      </a:endParaRPr>
                    </a:p>
                  </a:txBody>
                  <a:tcPr marL="76200" marR="76200" marT="76200" marB="76200"/>
                </a:tc>
                <a:tc>
                  <a:txBody>
                    <a:bodyPr/>
                    <a:lstStyle/>
                    <a:p>
                      <a:pPr algn="l" fontAlgn="t"/>
                      <a:r>
                        <a:rPr lang="en-US" dirty="0">
                          <a:solidFill>
                            <a:srgbClr val="000000"/>
                          </a:solidFill>
                          <a:effectLst/>
                          <a:latin typeface="times new roman" panose="02020603050405020304" pitchFamily="18" charset="0"/>
                        </a:rPr>
                        <a:t>Java Constructor</a:t>
                      </a:r>
                    </a:p>
                  </a:txBody>
                  <a:tcPr marL="76200" marR="76200" marT="76200" marB="76200"/>
                </a:tc>
                <a:tc>
                  <a:txBody>
                    <a:bodyPr/>
                    <a:lstStyle/>
                    <a:p>
                      <a:pPr algn="l" fontAlgn="t"/>
                      <a:r>
                        <a:rPr lang="en-US">
                          <a:solidFill>
                            <a:srgbClr val="000000"/>
                          </a:solidFill>
                          <a:effectLst/>
                          <a:latin typeface="times new roman" panose="02020603050405020304" pitchFamily="18" charset="0"/>
                        </a:rPr>
                        <a:t>Java Method</a:t>
                      </a:r>
                    </a:p>
                  </a:txBody>
                  <a:tcPr marL="76200" marR="76200" marT="76200" marB="76200"/>
                </a:tc>
                <a:extLst>
                  <a:ext uri="{0D108BD9-81ED-4DB2-BD59-A6C34878D82A}">
                    <a16:rowId xmlns:a16="http://schemas.microsoft.com/office/drawing/2014/main" val="889153579"/>
                  </a:ext>
                </a:extLst>
              </a:tr>
              <a:tr h="444681">
                <a:tc>
                  <a:txBody>
                    <a:bodyPr/>
                    <a:lstStyle/>
                    <a:p>
                      <a:pPr algn="just" fontAlgn="t"/>
                      <a:r>
                        <a:rPr lang="en-US" sz="1800" kern="1200" dirty="0" smtClean="0">
                          <a:solidFill>
                            <a:schemeClr val="dk1"/>
                          </a:solidFill>
                          <a:effectLst/>
                          <a:latin typeface="+mn-lt"/>
                          <a:ea typeface="+mn-ea"/>
                          <a:cs typeface="+mn-cs"/>
                        </a:rPr>
                        <a:t>Purpose</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b="0" i="0" dirty="0" smtClean="0">
                          <a:solidFill>
                            <a:srgbClr val="000000"/>
                          </a:solidFill>
                          <a:effectLst/>
                          <a:latin typeface="verdana" panose="020B0604030504040204" pitchFamily="34" charset="0"/>
                        </a:rPr>
                        <a:t>Initialize </a:t>
                      </a:r>
                      <a:r>
                        <a:rPr lang="en-US" b="0" i="0" dirty="0">
                          <a:solidFill>
                            <a:srgbClr val="000000"/>
                          </a:solidFill>
                          <a:effectLst/>
                          <a:latin typeface="verdana" panose="020B0604030504040204" pitchFamily="34" charset="0"/>
                        </a:rPr>
                        <a:t>the state of an object.</a:t>
                      </a:r>
                    </a:p>
                  </a:txBody>
                  <a:tcPr marL="50800" marR="50800" marT="50800" marB="50800"/>
                </a:tc>
                <a:tc>
                  <a:txBody>
                    <a:bodyPr/>
                    <a:lstStyle/>
                    <a:p>
                      <a:pPr algn="just" fontAlgn="t"/>
                      <a:r>
                        <a:rPr lang="en-US" b="0" i="0" dirty="0" smtClean="0">
                          <a:solidFill>
                            <a:srgbClr val="000000"/>
                          </a:solidFill>
                          <a:effectLst/>
                          <a:latin typeface="verdana" panose="020B0604030504040204" pitchFamily="34" charset="0"/>
                        </a:rPr>
                        <a:t>Expose behavior </a:t>
                      </a:r>
                      <a:r>
                        <a:rPr lang="en-US" b="0" i="0" dirty="0">
                          <a:solidFill>
                            <a:srgbClr val="000000"/>
                          </a:solidFill>
                          <a:effectLst/>
                          <a:latin typeface="verdana" panose="020B0604030504040204" pitchFamily="34" charset="0"/>
                        </a:rPr>
                        <a:t>of an object.</a:t>
                      </a:r>
                    </a:p>
                  </a:txBody>
                  <a:tcPr marL="50800" marR="50800" marT="50800" marB="50800"/>
                </a:tc>
                <a:extLst>
                  <a:ext uri="{0D108BD9-81ED-4DB2-BD59-A6C34878D82A}">
                    <a16:rowId xmlns:a16="http://schemas.microsoft.com/office/drawing/2014/main" val="1639043742"/>
                  </a:ext>
                </a:extLst>
              </a:tr>
              <a:tr h="444681">
                <a:tc>
                  <a:txBody>
                    <a:bodyPr/>
                    <a:lstStyle/>
                    <a:p>
                      <a:pPr algn="just" fontAlgn="t"/>
                      <a:r>
                        <a:rPr lang="en-US" sz="1800" kern="1200" dirty="0" smtClean="0">
                          <a:solidFill>
                            <a:schemeClr val="dk1"/>
                          </a:solidFill>
                          <a:effectLst/>
                          <a:latin typeface="+mn-lt"/>
                          <a:ea typeface="+mn-ea"/>
                          <a:cs typeface="+mn-cs"/>
                        </a:rPr>
                        <a:t>Return type</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sz="1800" kern="1200" dirty="0" smtClean="0">
                          <a:solidFill>
                            <a:schemeClr val="dk1"/>
                          </a:solidFill>
                          <a:effectLst/>
                          <a:latin typeface="+mn-lt"/>
                          <a:ea typeface="+mn-ea"/>
                          <a:cs typeface="+mn-cs"/>
                        </a:rPr>
                        <a:t>No return type, not even void</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sz="1800" kern="1200" dirty="0" smtClean="0">
                          <a:solidFill>
                            <a:schemeClr val="dk1"/>
                          </a:solidFill>
                          <a:effectLst/>
                          <a:latin typeface="+mn-lt"/>
                          <a:ea typeface="+mn-ea"/>
                          <a:cs typeface="+mn-cs"/>
                        </a:rPr>
                        <a:t>void or a valid return type</a:t>
                      </a:r>
                      <a:endParaRPr lang="en-US" b="0" i="0" dirty="0">
                        <a:solidFill>
                          <a:srgbClr val="000000"/>
                        </a:solidFill>
                        <a:effectLst/>
                        <a:latin typeface="verdana" panose="020B0604030504040204" pitchFamily="34" charset="0"/>
                      </a:endParaRPr>
                    </a:p>
                  </a:txBody>
                  <a:tcPr marL="50800" marR="50800" marT="50800" marB="50800"/>
                </a:tc>
                <a:extLst>
                  <a:ext uri="{0D108BD9-81ED-4DB2-BD59-A6C34878D82A}">
                    <a16:rowId xmlns:a16="http://schemas.microsoft.com/office/drawing/2014/main" val="1463318679"/>
                  </a:ext>
                </a:extLst>
              </a:tr>
              <a:tr h="623771">
                <a:tc>
                  <a:txBody>
                    <a:bodyPr/>
                    <a:lstStyle/>
                    <a:p>
                      <a:pPr algn="just" fontAlgn="t"/>
                      <a:r>
                        <a:rPr lang="en-US" b="0" i="0" dirty="0" smtClean="0">
                          <a:solidFill>
                            <a:srgbClr val="000000"/>
                          </a:solidFill>
                          <a:effectLst/>
                          <a:latin typeface="verdana" panose="020B0604030504040204" pitchFamily="34" charset="0"/>
                        </a:rPr>
                        <a:t>Invoke</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b="0" i="0" dirty="0" smtClean="0">
                          <a:solidFill>
                            <a:srgbClr val="000000"/>
                          </a:solidFill>
                          <a:effectLst/>
                          <a:latin typeface="verdana" panose="020B0604030504040204" pitchFamily="34" charset="0"/>
                        </a:rPr>
                        <a:t>Constructor</a:t>
                      </a:r>
                      <a:r>
                        <a:rPr lang="en-US" b="0" i="0" baseline="0" dirty="0" smtClean="0">
                          <a:solidFill>
                            <a:srgbClr val="000000"/>
                          </a:solidFill>
                          <a:effectLst/>
                          <a:latin typeface="verdana" panose="020B0604030504040204" pitchFamily="34" charset="0"/>
                        </a:rPr>
                        <a:t> </a:t>
                      </a:r>
                      <a:r>
                        <a:rPr lang="en-US" b="0" i="0" dirty="0" smtClean="0">
                          <a:solidFill>
                            <a:srgbClr val="000000"/>
                          </a:solidFill>
                          <a:effectLst/>
                          <a:latin typeface="verdana" panose="020B0604030504040204" pitchFamily="34" charset="0"/>
                        </a:rPr>
                        <a:t>is </a:t>
                      </a:r>
                      <a:r>
                        <a:rPr lang="en-US" b="0" i="0" dirty="0">
                          <a:solidFill>
                            <a:srgbClr val="000000"/>
                          </a:solidFill>
                          <a:effectLst/>
                          <a:latin typeface="verdana" panose="020B0604030504040204" pitchFamily="34" charset="0"/>
                        </a:rPr>
                        <a:t>invoked </a:t>
                      </a:r>
                      <a:r>
                        <a:rPr lang="en-US" b="0" i="0" dirty="0" smtClean="0">
                          <a:solidFill>
                            <a:srgbClr val="000000"/>
                          </a:solidFill>
                          <a:effectLst/>
                          <a:latin typeface="verdana" panose="020B0604030504040204" pitchFamily="34" charset="0"/>
                        </a:rPr>
                        <a:t>implicitly/ automatically</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b="0" i="0">
                          <a:solidFill>
                            <a:srgbClr val="000000"/>
                          </a:solidFill>
                          <a:effectLst/>
                          <a:latin typeface="verdana" panose="020B0604030504040204" pitchFamily="34" charset="0"/>
                        </a:rPr>
                        <a:t>Method is invoked explicitly.</a:t>
                      </a:r>
                    </a:p>
                  </a:txBody>
                  <a:tcPr marL="50800" marR="50800" marT="50800" marB="50800"/>
                </a:tc>
                <a:extLst>
                  <a:ext uri="{0D108BD9-81ED-4DB2-BD59-A6C34878D82A}">
                    <a16:rowId xmlns:a16="http://schemas.microsoft.com/office/drawing/2014/main" val="2185552497"/>
                  </a:ext>
                </a:extLst>
              </a:tr>
              <a:tr h="888702">
                <a:tc>
                  <a:txBody>
                    <a:bodyPr/>
                    <a:lstStyle/>
                    <a:p>
                      <a:pPr algn="just" fontAlgn="t"/>
                      <a:r>
                        <a:rPr lang="en-US" b="0" i="0" dirty="0" smtClean="0">
                          <a:solidFill>
                            <a:srgbClr val="000000"/>
                          </a:solidFill>
                          <a:effectLst/>
                          <a:latin typeface="verdana" panose="020B0604030504040204" pitchFamily="34" charset="0"/>
                        </a:rPr>
                        <a:t>Default constructor</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b="0" i="0" dirty="0">
                          <a:solidFill>
                            <a:srgbClr val="000000"/>
                          </a:solidFill>
                          <a:effectLst/>
                          <a:latin typeface="verdana" panose="020B0604030504040204" pitchFamily="34" charset="0"/>
                        </a:rPr>
                        <a:t>The </a:t>
                      </a:r>
                      <a:r>
                        <a:rPr lang="en-US" b="0" i="0" dirty="0" smtClean="0">
                          <a:solidFill>
                            <a:srgbClr val="000000"/>
                          </a:solidFill>
                          <a:effectLst/>
                          <a:latin typeface="verdana" panose="020B0604030504040204" pitchFamily="34" charset="0"/>
                        </a:rPr>
                        <a:t>JVM provides </a:t>
                      </a:r>
                      <a:r>
                        <a:rPr lang="en-US" b="0" i="0" dirty="0">
                          <a:solidFill>
                            <a:srgbClr val="000000"/>
                          </a:solidFill>
                          <a:effectLst/>
                          <a:latin typeface="verdana" panose="020B0604030504040204" pitchFamily="34" charset="0"/>
                        </a:rPr>
                        <a:t>a default constructor if you don't have any constructor.</a:t>
                      </a:r>
                    </a:p>
                  </a:txBody>
                  <a:tcPr marL="50800" marR="50800" marT="50800" marB="50800"/>
                </a:tc>
                <a:tc>
                  <a:txBody>
                    <a:bodyPr/>
                    <a:lstStyle/>
                    <a:p>
                      <a:pPr algn="just" fontAlgn="t"/>
                      <a:r>
                        <a:rPr lang="en-US" b="0" i="0">
                          <a:solidFill>
                            <a:srgbClr val="000000"/>
                          </a:solidFill>
                          <a:effectLst/>
                          <a:latin typeface="verdana" panose="020B0604030504040204" pitchFamily="34" charset="0"/>
                        </a:rPr>
                        <a:t>Method is not provided by compiler in any case.</a:t>
                      </a:r>
                    </a:p>
                  </a:txBody>
                  <a:tcPr marL="50800" marR="50800" marT="50800" marB="50800"/>
                </a:tc>
                <a:extLst>
                  <a:ext uri="{0D108BD9-81ED-4DB2-BD59-A6C34878D82A}">
                    <a16:rowId xmlns:a16="http://schemas.microsoft.com/office/drawing/2014/main" val="2853948008"/>
                  </a:ext>
                </a:extLst>
              </a:tr>
              <a:tr h="629829">
                <a:tc>
                  <a:txBody>
                    <a:bodyPr/>
                    <a:lstStyle/>
                    <a:p>
                      <a:pPr algn="just" fontAlgn="t"/>
                      <a:r>
                        <a:rPr lang="en-US" sz="1800" kern="1200" dirty="0" smtClean="0">
                          <a:solidFill>
                            <a:schemeClr val="dk1"/>
                          </a:solidFill>
                          <a:effectLst/>
                          <a:latin typeface="+mn-lt"/>
                          <a:ea typeface="+mn-ea"/>
                          <a:cs typeface="+mn-cs"/>
                        </a:rPr>
                        <a:t>Name</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b="0" i="0" dirty="0">
                          <a:solidFill>
                            <a:srgbClr val="000000"/>
                          </a:solidFill>
                          <a:effectLst/>
                          <a:latin typeface="verdana" panose="020B0604030504040204" pitchFamily="34" charset="0"/>
                        </a:rPr>
                        <a:t>Constructor name must be same as the class name.</a:t>
                      </a:r>
                    </a:p>
                  </a:txBody>
                  <a:tcPr marL="50800" marR="50800" marT="50800" marB="50800"/>
                </a:tc>
                <a:tc>
                  <a:txBody>
                    <a:bodyPr/>
                    <a:lstStyle/>
                    <a:p>
                      <a:pPr algn="just" fontAlgn="t"/>
                      <a:r>
                        <a:rPr lang="en-US" b="0" i="0" dirty="0">
                          <a:solidFill>
                            <a:srgbClr val="000000"/>
                          </a:solidFill>
                          <a:effectLst/>
                          <a:latin typeface="verdana" panose="020B0604030504040204" pitchFamily="34" charset="0"/>
                        </a:rPr>
                        <a:t>Method name may or may not be same as class name.</a:t>
                      </a:r>
                    </a:p>
                  </a:txBody>
                  <a:tcPr marL="50800" marR="50800" marT="50800" marB="50800"/>
                </a:tc>
                <a:extLst>
                  <a:ext uri="{0D108BD9-81ED-4DB2-BD59-A6C34878D82A}">
                    <a16:rowId xmlns:a16="http://schemas.microsoft.com/office/drawing/2014/main" val="4140249266"/>
                  </a:ext>
                </a:extLst>
              </a:tr>
              <a:tr h="625021">
                <a:tc>
                  <a:txBody>
                    <a:bodyPr/>
                    <a:lstStyle/>
                    <a:p>
                      <a:pPr algn="just" fontAlgn="t"/>
                      <a:r>
                        <a:rPr lang="en-US" sz="1800" kern="1200" dirty="0" smtClean="0">
                          <a:solidFill>
                            <a:schemeClr val="dk1"/>
                          </a:solidFill>
                          <a:effectLst/>
                          <a:latin typeface="+mn-lt"/>
                          <a:ea typeface="+mn-ea"/>
                          <a:cs typeface="+mn-cs"/>
                        </a:rPr>
                        <a:t>Modifiers</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sz="1800" kern="1200" dirty="0" smtClean="0">
                          <a:solidFill>
                            <a:schemeClr val="dk1"/>
                          </a:solidFill>
                          <a:effectLst/>
                          <a:latin typeface="+mn-lt"/>
                          <a:ea typeface="+mn-ea"/>
                          <a:cs typeface="+mn-cs"/>
                        </a:rPr>
                        <a:t>Cannot be abstract, final, native, static, or synchronized</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sz="1800" kern="1200" dirty="0" smtClean="0">
                          <a:solidFill>
                            <a:schemeClr val="dk1"/>
                          </a:solidFill>
                          <a:effectLst/>
                          <a:latin typeface="+mn-lt"/>
                          <a:ea typeface="+mn-ea"/>
                          <a:cs typeface="+mn-cs"/>
                        </a:rPr>
                        <a:t>Can be abstract, final, native, static, or synchronized</a:t>
                      </a:r>
                      <a:endParaRPr lang="en-US" b="0" i="0" dirty="0">
                        <a:solidFill>
                          <a:srgbClr val="000000"/>
                        </a:solidFill>
                        <a:effectLst/>
                        <a:latin typeface="verdana" panose="020B0604030504040204" pitchFamily="34" charset="0"/>
                      </a:endParaRPr>
                    </a:p>
                  </a:txBody>
                  <a:tcPr marL="50800" marR="50800" marT="50800" marB="50800"/>
                </a:tc>
                <a:extLst>
                  <a:ext uri="{0D108BD9-81ED-4DB2-BD59-A6C34878D82A}">
                    <a16:rowId xmlns:a16="http://schemas.microsoft.com/office/drawing/2014/main" val="3092076072"/>
                  </a:ext>
                </a:extLst>
              </a:tr>
              <a:tr h="524177">
                <a:tc>
                  <a:txBody>
                    <a:bodyPr/>
                    <a:lstStyle/>
                    <a:p>
                      <a:pPr algn="just" fontAlgn="t"/>
                      <a:r>
                        <a:rPr lang="en-US" sz="1800" kern="1200" dirty="0" smtClean="0">
                          <a:solidFill>
                            <a:schemeClr val="dk1"/>
                          </a:solidFill>
                          <a:effectLst/>
                          <a:latin typeface="+mn-lt"/>
                          <a:ea typeface="+mn-ea"/>
                          <a:cs typeface="+mn-cs"/>
                        </a:rPr>
                        <a:t>Inheritance</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sz="1800" kern="1200" dirty="0" smtClean="0">
                          <a:solidFill>
                            <a:schemeClr val="dk1"/>
                          </a:solidFill>
                          <a:effectLst/>
                          <a:latin typeface="+mn-lt"/>
                          <a:ea typeface="+mn-ea"/>
                          <a:cs typeface="+mn-cs"/>
                        </a:rPr>
                        <a:t>Constructors are not inherited</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sz="1800" kern="1200" dirty="0" smtClean="0">
                          <a:solidFill>
                            <a:schemeClr val="dk1"/>
                          </a:solidFill>
                          <a:effectLst/>
                          <a:latin typeface="+mn-lt"/>
                          <a:ea typeface="+mn-ea"/>
                          <a:cs typeface="+mn-cs"/>
                        </a:rPr>
                        <a:t>Methods are inherited</a:t>
                      </a:r>
                      <a:endParaRPr lang="en-US" b="0" i="0" dirty="0">
                        <a:solidFill>
                          <a:srgbClr val="000000"/>
                        </a:solidFill>
                        <a:effectLst/>
                        <a:latin typeface="verdana" panose="020B0604030504040204" pitchFamily="34" charset="0"/>
                      </a:endParaRPr>
                    </a:p>
                  </a:txBody>
                  <a:tcPr marL="50800" marR="50800" marT="50800" marB="50800"/>
                </a:tc>
                <a:extLst>
                  <a:ext uri="{0D108BD9-81ED-4DB2-BD59-A6C34878D82A}">
                    <a16:rowId xmlns:a16="http://schemas.microsoft.com/office/drawing/2014/main" val="83608515"/>
                  </a:ext>
                </a:extLst>
              </a:tr>
              <a:tr h="888702">
                <a:tc>
                  <a:txBody>
                    <a:bodyPr/>
                    <a:lstStyle/>
                    <a:p>
                      <a:pPr algn="just" fontAlgn="t"/>
                      <a:r>
                        <a:rPr lang="en-US" b="1" i="0" dirty="0" smtClean="0">
                          <a:solidFill>
                            <a:srgbClr val="00B0F0"/>
                          </a:solidFill>
                          <a:effectLst/>
                          <a:latin typeface="verdana" panose="020B0604030504040204" pitchFamily="34" charset="0"/>
                        </a:rPr>
                        <a:t>This words</a:t>
                      </a:r>
                      <a:endParaRPr lang="en-US" b="1" i="0" dirty="0">
                        <a:solidFill>
                          <a:srgbClr val="00B0F0"/>
                        </a:solidFill>
                        <a:effectLst/>
                        <a:latin typeface="verdana" panose="020B0604030504040204" pitchFamily="34" charset="0"/>
                      </a:endParaRPr>
                    </a:p>
                  </a:txBody>
                  <a:tcPr marL="50800" marR="50800" marT="50800" marB="50800"/>
                </a:tc>
                <a:tc>
                  <a:txBody>
                    <a:bodyPr/>
                    <a:lstStyle/>
                    <a:p>
                      <a:pPr algn="just" fontAlgn="t"/>
                      <a:r>
                        <a:rPr lang="en-US" sz="1800" kern="1200" dirty="0" smtClean="0">
                          <a:solidFill>
                            <a:srgbClr val="00B0F0"/>
                          </a:solidFill>
                          <a:effectLst/>
                          <a:latin typeface="+mn-lt"/>
                          <a:ea typeface="+mn-ea"/>
                          <a:cs typeface="+mn-cs"/>
                        </a:rPr>
                        <a:t>This</a:t>
                      </a:r>
                      <a:r>
                        <a:rPr lang="en-US" sz="1800" kern="1200" dirty="0" smtClean="0">
                          <a:solidFill>
                            <a:schemeClr val="dk1"/>
                          </a:solidFill>
                          <a:effectLst/>
                          <a:latin typeface="+mn-lt"/>
                          <a:ea typeface="+mn-ea"/>
                          <a:cs typeface="+mn-cs"/>
                        </a:rPr>
                        <a:t> word to another constructor in the same class. If used, it must be the first line of the constructor</a:t>
                      </a:r>
                      <a:endParaRPr lang="en-US" b="0" i="0" dirty="0">
                        <a:solidFill>
                          <a:srgbClr val="000000"/>
                        </a:solidFill>
                        <a:effectLst/>
                        <a:latin typeface="verdana" panose="020B0604030504040204" pitchFamily="34" charset="0"/>
                      </a:endParaRPr>
                    </a:p>
                  </a:txBody>
                  <a:tcPr marL="50800" marR="50800" marT="50800" marB="50800"/>
                </a:tc>
                <a:tc>
                  <a:txBody>
                    <a:bodyPr/>
                    <a:lstStyle/>
                    <a:p>
                      <a:pPr algn="just" fontAlgn="t"/>
                      <a:r>
                        <a:rPr lang="en-US" sz="1800" kern="1200" dirty="0" smtClean="0">
                          <a:solidFill>
                            <a:srgbClr val="00B0F0"/>
                          </a:solidFill>
                          <a:effectLst/>
                          <a:latin typeface="+mn-lt"/>
                          <a:ea typeface="+mn-ea"/>
                          <a:cs typeface="+mn-cs"/>
                        </a:rPr>
                        <a:t>This </a:t>
                      </a:r>
                      <a:r>
                        <a:rPr lang="en-US" sz="1800" kern="1200" dirty="0" smtClean="0">
                          <a:solidFill>
                            <a:schemeClr val="dk1"/>
                          </a:solidFill>
                          <a:effectLst/>
                          <a:latin typeface="+mn-lt"/>
                          <a:ea typeface="+mn-ea"/>
                          <a:cs typeface="+mn-cs"/>
                        </a:rPr>
                        <a:t>Refers to an instance of the owning class. Cannot be used by static methods</a:t>
                      </a:r>
                      <a:endParaRPr lang="en-US" b="0" i="0" dirty="0">
                        <a:solidFill>
                          <a:srgbClr val="000000"/>
                        </a:solidFill>
                        <a:effectLst/>
                        <a:latin typeface="verdana" panose="020B0604030504040204" pitchFamily="34" charset="0"/>
                      </a:endParaRPr>
                    </a:p>
                  </a:txBody>
                  <a:tcPr marL="50800" marR="50800" marT="50800" marB="50800"/>
                </a:tc>
                <a:extLst>
                  <a:ext uri="{0D108BD9-81ED-4DB2-BD59-A6C34878D82A}">
                    <a16:rowId xmlns:a16="http://schemas.microsoft.com/office/drawing/2014/main" val="546229455"/>
                  </a:ext>
                </a:extLst>
              </a:tr>
              <a:tr h="1062048">
                <a:tc>
                  <a:txBody>
                    <a:bodyPr/>
                    <a:lstStyle/>
                    <a:p>
                      <a:pPr marL="0" marR="0" algn="l">
                        <a:spcBef>
                          <a:spcPts val="0"/>
                        </a:spcBef>
                        <a:spcAft>
                          <a:spcPts val="0"/>
                        </a:spcAft>
                      </a:pPr>
                      <a:r>
                        <a:rPr lang="en-US" sz="2000" b="1" dirty="0" smtClean="0">
                          <a:solidFill>
                            <a:srgbClr val="00B0F0"/>
                          </a:solidFill>
                          <a:effectLst/>
                          <a:latin typeface="Cambria" panose="02040503050406030204" pitchFamily="18" charset="0"/>
                          <a:ea typeface="MS Mincho"/>
                          <a:cs typeface="Times New Roman" panose="02020603050405020304" pitchFamily="18" charset="0"/>
                        </a:rPr>
                        <a:t>Super words</a:t>
                      </a:r>
                      <a:endParaRPr lang="en-US" sz="2000" b="1" dirty="0">
                        <a:solidFill>
                          <a:srgbClr val="00B0F0"/>
                        </a:solidFill>
                        <a:effectLst/>
                        <a:latin typeface="Cambria" panose="02040503050406030204" pitchFamily="18" charset="0"/>
                        <a:ea typeface="MS Mincho"/>
                        <a:cs typeface="Times New Roman" panose="02020603050405020304" pitchFamily="18" charset="0"/>
                      </a:endParaRPr>
                    </a:p>
                  </a:txBody>
                  <a:tcPr marL="95250" marR="95250" marT="95250" marB="95250"/>
                </a:tc>
                <a:tc>
                  <a:txBody>
                    <a:bodyPr/>
                    <a:lstStyle/>
                    <a:p>
                      <a:pPr marL="0" marR="0" algn="l">
                        <a:spcBef>
                          <a:spcPts val="0"/>
                        </a:spcBef>
                        <a:spcAft>
                          <a:spcPts val="0"/>
                        </a:spcAft>
                      </a:pPr>
                      <a:r>
                        <a:rPr lang="en-US" sz="2000" dirty="0">
                          <a:effectLst/>
                          <a:latin typeface="Times" panose="02020603050405020304" pitchFamily="18" charset="0"/>
                          <a:ea typeface="Times New Roman" panose="02020603050405020304" pitchFamily="18" charset="0"/>
                          <a:cs typeface="Times New Roman" panose="02020603050405020304" pitchFamily="18" charset="0"/>
                        </a:rPr>
                        <a:t>Calls the constructor of the parent class. If used, must be the first line of the constructor</a:t>
                      </a:r>
                      <a:endParaRPr lang="en-US" sz="2000" dirty="0">
                        <a:effectLst/>
                        <a:latin typeface="Cambria" panose="02040503050406030204" pitchFamily="18" charset="0"/>
                        <a:ea typeface="MS Mincho"/>
                        <a:cs typeface="Times New Roman" panose="02020603050405020304" pitchFamily="18" charset="0"/>
                      </a:endParaRPr>
                    </a:p>
                  </a:txBody>
                  <a:tcPr marL="95250" marR="95250" marT="95250" marB="95250"/>
                </a:tc>
                <a:tc>
                  <a:txBody>
                    <a:bodyPr/>
                    <a:lstStyle/>
                    <a:p>
                      <a:pPr marL="0" marR="0" algn="l">
                        <a:spcBef>
                          <a:spcPts val="0"/>
                        </a:spcBef>
                        <a:spcAft>
                          <a:spcPts val="0"/>
                        </a:spcAft>
                      </a:pPr>
                      <a:r>
                        <a:rPr lang="en-US" sz="2000" dirty="0">
                          <a:effectLst/>
                          <a:latin typeface="Times" panose="02020603050405020304" pitchFamily="18" charset="0"/>
                          <a:ea typeface="Times New Roman" panose="02020603050405020304" pitchFamily="18" charset="0"/>
                          <a:cs typeface="Times New Roman" panose="02020603050405020304" pitchFamily="18" charset="0"/>
                        </a:rPr>
                        <a:t>Calls an overridden method in the parent class</a:t>
                      </a:r>
                      <a:endParaRPr lang="en-US" sz="2000" dirty="0">
                        <a:effectLst/>
                        <a:latin typeface="Cambria" panose="02040503050406030204" pitchFamily="18" charset="0"/>
                        <a:ea typeface="MS Mincho"/>
                        <a:cs typeface="Times New Roman" panose="02020603050405020304" pitchFamily="18" charset="0"/>
                      </a:endParaRPr>
                    </a:p>
                  </a:txBody>
                  <a:tcPr marL="95250" marR="95250" marT="95250" marB="95250"/>
                </a:tc>
                <a:extLst>
                  <a:ext uri="{0D108BD9-81ED-4DB2-BD59-A6C34878D82A}">
                    <a16:rowId xmlns:a16="http://schemas.microsoft.com/office/drawing/2014/main" val="2048476601"/>
                  </a:ext>
                </a:extLst>
              </a:tr>
            </a:tbl>
          </a:graphicData>
        </a:graphic>
      </p:graphicFrame>
    </p:spTree>
    <p:extLst>
      <p:ext uri="{BB962C8B-B14F-4D97-AF65-F5344CB8AC3E}">
        <p14:creationId xmlns:p14="http://schemas.microsoft.com/office/powerpoint/2010/main" val="259967545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B0F0"/>
                </a:solidFill>
              </a:rPr>
              <a:t>Types of java constructors</a:t>
            </a:r>
            <a:br>
              <a:rPr lang="en-US" dirty="0">
                <a:solidFill>
                  <a:srgbClr val="00B0F0"/>
                </a:solidFill>
              </a:rPr>
            </a:br>
            <a:endParaRPr lang="en-US" dirty="0">
              <a:solidFill>
                <a:srgbClr val="00B0F0"/>
              </a:solidFill>
            </a:endParaRPr>
          </a:p>
        </p:txBody>
      </p:sp>
      <p:sp>
        <p:nvSpPr>
          <p:cNvPr id="3" name="Content Placeholder 2"/>
          <p:cNvSpPr>
            <a:spLocks noGrp="1"/>
          </p:cNvSpPr>
          <p:nvPr>
            <p:ph idx="1"/>
          </p:nvPr>
        </p:nvSpPr>
        <p:spPr>
          <a:xfrm>
            <a:off x="2692703" y="1636479"/>
            <a:ext cx="7796540" cy="1717508"/>
          </a:xfrm>
        </p:spPr>
        <p:txBody>
          <a:bodyPr/>
          <a:lstStyle/>
          <a:p>
            <a:r>
              <a:rPr lang="en-US" dirty="0"/>
              <a:t>Default constructor (</a:t>
            </a:r>
            <a:r>
              <a:rPr lang="en-US" dirty="0" smtClean="0"/>
              <a:t>non-parameterized constructor) </a:t>
            </a:r>
            <a:endParaRPr lang="en-US" dirty="0"/>
          </a:p>
          <a:p>
            <a:r>
              <a:rPr lang="en-US" dirty="0"/>
              <a:t>Parameterized </a:t>
            </a:r>
            <a:r>
              <a:rPr lang="en-US" dirty="0" smtClean="0"/>
              <a:t>constructor/ argument constructor</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7091" y="3769624"/>
            <a:ext cx="7753048" cy="2425327"/>
          </a:xfrm>
          <a:prstGeom prst="rect">
            <a:avLst/>
          </a:prstGeom>
        </p:spPr>
      </p:pic>
    </p:spTree>
    <p:extLst>
      <p:ext uri="{BB962C8B-B14F-4D97-AF65-F5344CB8AC3E}">
        <p14:creationId xmlns:p14="http://schemas.microsoft.com/office/powerpoint/2010/main" val="3845493781"/>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9346" y="808056"/>
            <a:ext cx="9110794" cy="1077229"/>
          </a:xfrm>
        </p:spPr>
        <p:txBody>
          <a:bodyPr/>
          <a:lstStyle/>
          <a:p>
            <a:r>
              <a:rPr lang="en-US" dirty="0" smtClean="0"/>
              <a:t>Constructor model in java: </a:t>
            </a:r>
            <a:r>
              <a:rPr lang="en-US" b="1" dirty="0" smtClean="0">
                <a:solidFill>
                  <a:srgbClr val="00B0F0"/>
                </a:solidFill>
              </a:rPr>
              <a:t>Same as object create from class</a:t>
            </a:r>
            <a:endParaRPr lang="en-US" b="1" dirty="0">
              <a:solidFill>
                <a:srgbClr val="00B0F0"/>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4615" y="2391566"/>
            <a:ext cx="5506218" cy="3153215"/>
          </a:xfrm>
          <a:prstGeom prst="rect">
            <a:avLst/>
          </a:prstGeom>
        </p:spPr>
      </p:pic>
      <p:sp>
        <p:nvSpPr>
          <p:cNvPr id="8" name="TextBox 7"/>
          <p:cNvSpPr txBox="1"/>
          <p:nvPr/>
        </p:nvSpPr>
        <p:spPr>
          <a:xfrm>
            <a:off x="7259782" y="2558473"/>
            <a:ext cx="3639127" cy="2862322"/>
          </a:xfrm>
          <a:prstGeom prst="rect">
            <a:avLst/>
          </a:prstGeom>
          <a:noFill/>
          <a:ln>
            <a:solidFill>
              <a:srgbClr val="00B0F0"/>
            </a:solidFill>
          </a:ln>
        </p:spPr>
        <p:txBody>
          <a:bodyPr wrap="square" rtlCol="0">
            <a:spAutoFit/>
          </a:bodyPr>
          <a:lstStyle/>
          <a:p>
            <a:r>
              <a:rPr lang="en-US" dirty="0" smtClean="0"/>
              <a:t>Same as class name , but it is like a method.</a:t>
            </a:r>
          </a:p>
          <a:p>
            <a:endParaRPr lang="en-US" dirty="0"/>
          </a:p>
          <a:p>
            <a:r>
              <a:rPr lang="en-US" dirty="0" smtClean="0"/>
              <a:t>No void </a:t>
            </a:r>
          </a:p>
          <a:p>
            <a:endParaRPr lang="en-US" dirty="0"/>
          </a:p>
          <a:p>
            <a:r>
              <a:rPr lang="en-US" dirty="0" smtClean="0"/>
              <a:t>If no parameter- Default</a:t>
            </a:r>
          </a:p>
          <a:p>
            <a:endParaRPr lang="en-US" dirty="0"/>
          </a:p>
          <a:p>
            <a:r>
              <a:rPr lang="en-US" dirty="0" smtClean="0"/>
              <a:t>With parameter- </a:t>
            </a:r>
            <a:r>
              <a:rPr lang="en-US" dirty="0" smtClean="0"/>
              <a:t>Parameterized</a:t>
            </a:r>
          </a:p>
          <a:p>
            <a:endParaRPr lang="en-US" dirty="0"/>
          </a:p>
        </p:txBody>
      </p:sp>
    </p:spTree>
    <p:extLst>
      <p:ext uri="{BB962C8B-B14F-4D97-AF65-F5344CB8AC3E}">
        <p14:creationId xmlns:p14="http://schemas.microsoft.com/office/powerpoint/2010/main" val="1366669285"/>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00B0F0"/>
                </a:solidFill>
              </a:rPr>
              <a:t>Default constructor</a:t>
            </a:r>
            <a:endParaRPr lang="en-US" b="1" dirty="0">
              <a:solidFill>
                <a:srgbClr val="00B0F0"/>
              </a:solidFill>
            </a:endParaRPr>
          </a:p>
        </p:txBody>
      </p:sp>
      <p:sp>
        <p:nvSpPr>
          <p:cNvPr id="3" name="Content Placeholder 2"/>
          <p:cNvSpPr>
            <a:spLocks noGrp="1"/>
          </p:cNvSpPr>
          <p:nvPr>
            <p:ph idx="1"/>
          </p:nvPr>
        </p:nvSpPr>
        <p:spPr>
          <a:xfrm>
            <a:off x="2692703" y="1581061"/>
            <a:ext cx="7796540" cy="3997828"/>
          </a:xfrm>
        </p:spPr>
        <p:txBody>
          <a:bodyPr/>
          <a:lstStyle/>
          <a:p>
            <a:r>
              <a:rPr lang="en-US" dirty="0"/>
              <a:t>A constructor that have no parameter is known as default constructor</a:t>
            </a:r>
            <a:r>
              <a:rPr lang="en-US" dirty="0" smtClean="0"/>
              <a:t>.</a:t>
            </a:r>
          </a:p>
          <a:p>
            <a:r>
              <a:rPr lang="en-US" dirty="0" smtClean="0"/>
              <a:t>Even default constructor created by JVM if no constructor created.</a:t>
            </a:r>
          </a:p>
          <a:p>
            <a:r>
              <a:rPr lang="en-US" dirty="0" smtClean="0"/>
              <a:t>It provide default value of variable/ </a:t>
            </a:r>
            <a:r>
              <a:rPr lang="en-US" dirty="0" err="1" smtClean="0"/>
              <a:t>obj</a:t>
            </a:r>
            <a:r>
              <a:rPr lang="en-US" dirty="0" smtClean="0"/>
              <a:t> state, like-</a:t>
            </a:r>
          </a:p>
          <a:p>
            <a:pPr lvl="1"/>
            <a:r>
              <a:rPr lang="en-US" b="1" dirty="0" err="1" smtClean="0">
                <a:solidFill>
                  <a:srgbClr val="FF0000"/>
                </a:solidFill>
              </a:rPr>
              <a:t>Int</a:t>
            </a:r>
            <a:r>
              <a:rPr lang="en-US" b="1" dirty="0" smtClean="0">
                <a:solidFill>
                  <a:srgbClr val="FF0000"/>
                </a:solidFill>
              </a:rPr>
              <a:t> variable value=0</a:t>
            </a:r>
          </a:p>
          <a:p>
            <a:pPr lvl="1"/>
            <a:r>
              <a:rPr lang="en-US" b="1" dirty="0" smtClean="0">
                <a:solidFill>
                  <a:srgbClr val="FF0000"/>
                </a:solidFill>
              </a:rPr>
              <a:t>Double =0.0</a:t>
            </a:r>
          </a:p>
          <a:p>
            <a:pPr lvl="1"/>
            <a:r>
              <a:rPr lang="en-US" b="1" dirty="0" smtClean="0">
                <a:solidFill>
                  <a:srgbClr val="FF0000"/>
                </a:solidFill>
              </a:rPr>
              <a:t>String=null</a:t>
            </a:r>
            <a:endParaRPr lang="en-US" b="1" dirty="0">
              <a:solidFill>
                <a:srgbClr val="FF0000"/>
              </a:solidFill>
            </a:endParaRPr>
          </a:p>
        </p:txBody>
      </p:sp>
    </p:spTree>
    <p:extLst>
      <p:ext uri="{BB962C8B-B14F-4D97-AF65-F5344CB8AC3E}">
        <p14:creationId xmlns:p14="http://schemas.microsoft.com/office/powerpoint/2010/main" val="32455126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00972" y="244638"/>
            <a:ext cx="7958331" cy="1077229"/>
          </a:xfrm>
        </p:spPr>
        <p:txBody>
          <a:bodyPr>
            <a:normAutofit fontScale="90000"/>
          </a:bodyPr>
          <a:lstStyle/>
          <a:p>
            <a:r>
              <a:rPr lang="en-US" b="1" dirty="0"/>
              <a:t>Example of default constructor that displays the default values:</a:t>
            </a:r>
            <a:r>
              <a:rPr lang="en-US" dirty="0"/>
              <a:t/>
            </a:r>
            <a:br>
              <a:rPr lang="en-US" dirty="0"/>
            </a:br>
            <a:endParaRPr lang="en-US" dirty="0"/>
          </a:p>
        </p:txBody>
      </p:sp>
      <p:pic>
        <p:nvPicPr>
          <p:cNvPr id="5" name="Content Placeholder 4"/>
          <p:cNvPicPr>
            <a:picLocks noGrp="1" noChangeAspect="1"/>
          </p:cNvPicPr>
          <p:nvPr>
            <p:ph idx="1"/>
          </p:nvPr>
        </p:nvPicPr>
        <p:blipFill>
          <a:blip r:embed="rId2"/>
          <a:stretch>
            <a:fillRect/>
          </a:stretch>
        </p:blipFill>
        <p:spPr>
          <a:xfrm>
            <a:off x="1067822" y="1736436"/>
            <a:ext cx="6358214" cy="4987636"/>
          </a:xfrm>
          <a:prstGeom prst="rect">
            <a:avLst/>
          </a:prstGeom>
        </p:spPr>
      </p:pic>
      <p:pic>
        <p:nvPicPr>
          <p:cNvPr id="6" name="Picture 5"/>
          <p:cNvPicPr>
            <a:picLocks noChangeAspect="1"/>
          </p:cNvPicPr>
          <p:nvPr/>
        </p:nvPicPr>
        <p:blipFill>
          <a:blip r:embed="rId3"/>
          <a:stretch>
            <a:fillRect/>
          </a:stretch>
        </p:blipFill>
        <p:spPr>
          <a:xfrm>
            <a:off x="8670059" y="3106449"/>
            <a:ext cx="1409700" cy="1476375"/>
          </a:xfrm>
          <a:prstGeom prst="rect">
            <a:avLst/>
          </a:prstGeom>
        </p:spPr>
      </p:pic>
    </p:spTree>
    <p:extLst>
      <p:ext uri="{BB962C8B-B14F-4D97-AF65-F5344CB8AC3E}">
        <p14:creationId xmlns:p14="http://schemas.microsoft.com/office/powerpoint/2010/main" val="400352816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How Constructor eliminates default values?</a:t>
            </a:r>
            <a:endParaRPr lang="en-US" dirty="0"/>
          </a:p>
        </p:txBody>
      </p:sp>
      <p:pic>
        <p:nvPicPr>
          <p:cNvPr id="4" name="Content Placeholder 3"/>
          <p:cNvPicPr>
            <a:picLocks noGrp="1" noChangeAspect="1"/>
          </p:cNvPicPr>
          <p:nvPr>
            <p:ph idx="1"/>
          </p:nvPr>
        </p:nvPicPr>
        <p:blipFill>
          <a:blip r:embed="rId2"/>
          <a:stretch>
            <a:fillRect/>
          </a:stretch>
        </p:blipFill>
        <p:spPr>
          <a:xfrm>
            <a:off x="2237757" y="1885285"/>
            <a:ext cx="8827068" cy="4312315"/>
          </a:xfrm>
          <a:prstGeom prst="rect">
            <a:avLst/>
          </a:prstGeom>
          <a:solidFill>
            <a:schemeClr val="tx1"/>
          </a:solidFill>
        </p:spPr>
      </p:pic>
      <p:sp>
        <p:nvSpPr>
          <p:cNvPr id="5" name="TextBox 4"/>
          <p:cNvSpPr txBox="1"/>
          <p:nvPr/>
        </p:nvSpPr>
        <p:spPr>
          <a:xfrm>
            <a:off x="7952509" y="2419927"/>
            <a:ext cx="2617630" cy="923330"/>
          </a:xfrm>
          <a:prstGeom prst="rect">
            <a:avLst/>
          </a:prstGeom>
          <a:noFill/>
          <a:ln>
            <a:solidFill>
              <a:srgbClr val="00B0F0"/>
            </a:solidFill>
          </a:ln>
        </p:spPr>
        <p:txBody>
          <a:bodyPr wrap="square" rtlCol="0">
            <a:spAutoFit/>
          </a:bodyPr>
          <a:lstStyle/>
          <a:p>
            <a:r>
              <a:rPr lang="en-US" dirty="0" smtClean="0">
                <a:solidFill>
                  <a:schemeClr val="bg1"/>
                </a:solidFill>
              </a:rPr>
              <a:t>Same as variable initialization and remove default value</a:t>
            </a:r>
            <a:endParaRPr lang="en-US" dirty="0">
              <a:solidFill>
                <a:schemeClr val="bg1"/>
              </a:solidFill>
            </a:endParaRPr>
          </a:p>
        </p:txBody>
      </p:sp>
    </p:spTree>
    <p:extLst>
      <p:ext uri="{BB962C8B-B14F-4D97-AF65-F5344CB8AC3E}">
        <p14:creationId xmlns:p14="http://schemas.microsoft.com/office/powerpoint/2010/main" val="1795321717"/>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8291" y="143038"/>
            <a:ext cx="10363200" cy="1260889"/>
          </a:xfrm>
        </p:spPr>
        <p:txBody>
          <a:bodyPr>
            <a:noAutofit/>
          </a:bodyPr>
          <a:lstStyle/>
          <a:p>
            <a:r>
              <a:rPr lang="en-US" sz="2800" b="1" dirty="0">
                <a:solidFill>
                  <a:srgbClr val="00B050"/>
                </a:solidFill>
              </a:rPr>
              <a:t>Parameterized </a:t>
            </a:r>
            <a:r>
              <a:rPr lang="en-US" sz="2800" b="1" dirty="0" smtClean="0">
                <a:solidFill>
                  <a:srgbClr val="00B050"/>
                </a:solidFill>
              </a:rPr>
              <a:t>constructor: </a:t>
            </a:r>
            <a:r>
              <a:rPr lang="en-US" sz="2800" b="1" dirty="0" smtClean="0"/>
              <a:t>If</a:t>
            </a:r>
            <a:r>
              <a:rPr lang="en-US" sz="2800" dirty="0" smtClean="0"/>
              <a:t> </a:t>
            </a:r>
            <a:r>
              <a:rPr lang="en-US" sz="2800" dirty="0"/>
              <a:t>any constructor contain list of variable in its signature is known as parameterized constructor.</a:t>
            </a:r>
            <a:br>
              <a:rPr lang="en-US" sz="2800" dirty="0"/>
            </a:br>
            <a:endParaRPr lang="en-US" sz="2800" dirty="0"/>
          </a:p>
        </p:txBody>
      </p:sp>
      <p:pic>
        <p:nvPicPr>
          <p:cNvPr id="4" name="Content Placeholder 3"/>
          <p:cNvPicPr>
            <a:picLocks noGrp="1" noChangeAspect="1"/>
          </p:cNvPicPr>
          <p:nvPr>
            <p:ph idx="1"/>
          </p:nvPr>
        </p:nvPicPr>
        <p:blipFill>
          <a:blip r:embed="rId2"/>
          <a:stretch>
            <a:fillRect/>
          </a:stretch>
        </p:blipFill>
        <p:spPr>
          <a:xfrm>
            <a:off x="1403927" y="1911927"/>
            <a:ext cx="9430327" cy="4477697"/>
          </a:xfrm>
          <a:prstGeom prst="rect">
            <a:avLst/>
          </a:prstGeom>
          <a:solidFill>
            <a:schemeClr val="tx1"/>
          </a:solidFill>
        </p:spPr>
      </p:pic>
    </p:spTree>
    <p:extLst>
      <p:ext uri="{BB962C8B-B14F-4D97-AF65-F5344CB8AC3E}">
        <p14:creationId xmlns:p14="http://schemas.microsoft.com/office/powerpoint/2010/main" val="1961581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What are the different ways to create an object in Java?</a:t>
            </a:r>
            <a:br>
              <a:rPr lang="en-US" dirty="0"/>
            </a:br>
            <a:endParaRPr lang="en-US" dirty="0"/>
          </a:p>
        </p:txBody>
      </p:sp>
      <p:sp>
        <p:nvSpPr>
          <p:cNvPr id="3" name="Content Placeholder 2"/>
          <p:cNvSpPr>
            <a:spLocks noGrp="1"/>
          </p:cNvSpPr>
          <p:nvPr>
            <p:ph idx="1"/>
          </p:nvPr>
        </p:nvSpPr>
        <p:spPr/>
        <p:txBody>
          <a:bodyPr/>
          <a:lstStyle/>
          <a:p>
            <a:r>
              <a:rPr lang="en-US" dirty="0" smtClean="0"/>
              <a:t>There </a:t>
            </a:r>
            <a:r>
              <a:rPr lang="en-US" dirty="0"/>
              <a:t>are many ways to create an object in java. They are:</a:t>
            </a:r>
          </a:p>
          <a:p>
            <a:r>
              <a:rPr lang="en-US" sz="2800" b="1" dirty="0">
                <a:solidFill>
                  <a:srgbClr val="FF0000"/>
                </a:solidFill>
              </a:rPr>
              <a:t>By new keyword</a:t>
            </a:r>
          </a:p>
          <a:p>
            <a:r>
              <a:rPr lang="en-US" dirty="0"/>
              <a:t>By </a:t>
            </a:r>
            <a:r>
              <a:rPr lang="en-US" dirty="0" err="1"/>
              <a:t>newInstance</a:t>
            </a:r>
            <a:r>
              <a:rPr lang="en-US" dirty="0"/>
              <a:t>() method</a:t>
            </a:r>
          </a:p>
          <a:p>
            <a:r>
              <a:rPr lang="en-US" dirty="0"/>
              <a:t>By clone() method</a:t>
            </a:r>
          </a:p>
          <a:p>
            <a:r>
              <a:rPr lang="en-US" dirty="0"/>
              <a:t>By deserialization</a:t>
            </a:r>
          </a:p>
          <a:p>
            <a:r>
              <a:rPr lang="en-US" dirty="0"/>
              <a:t>By factory method etc.</a:t>
            </a:r>
          </a:p>
          <a:p>
            <a:endParaRPr lang="en-US" dirty="0"/>
          </a:p>
        </p:txBody>
      </p:sp>
    </p:spTree>
    <p:extLst>
      <p:ext uri="{BB962C8B-B14F-4D97-AF65-F5344CB8AC3E}">
        <p14:creationId xmlns:p14="http://schemas.microsoft.com/office/powerpoint/2010/main" val="196615580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Constructor Overloading</a:t>
            </a:r>
            <a:r>
              <a:rPr lang="en-US" dirty="0"/>
              <a:t/>
            </a:r>
            <a:br>
              <a:rPr lang="en-US" dirty="0"/>
            </a:br>
            <a:endParaRPr lang="en-US" dirty="0"/>
          </a:p>
        </p:txBody>
      </p:sp>
      <p:sp>
        <p:nvSpPr>
          <p:cNvPr id="3" name="Content Placeholder 2"/>
          <p:cNvSpPr>
            <a:spLocks noGrp="1"/>
          </p:cNvSpPr>
          <p:nvPr>
            <p:ph idx="1"/>
          </p:nvPr>
        </p:nvSpPr>
        <p:spPr/>
        <p:txBody>
          <a:bodyPr/>
          <a:lstStyle/>
          <a:p>
            <a:r>
              <a:rPr lang="en-US" dirty="0"/>
              <a:t>A</a:t>
            </a:r>
            <a:r>
              <a:rPr lang="en-US" dirty="0" smtClean="0"/>
              <a:t> </a:t>
            </a:r>
            <a:r>
              <a:rPr lang="en-US" dirty="0"/>
              <a:t>class can have any number of constructors that differ in parameter lists. </a:t>
            </a:r>
            <a:endParaRPr lang="en-US" dirty="0" smtClean="0"/>
          </a:p>
          <a:p>
            <a:r>
              <a:rPr lang="en-US" dirty="0"/>
              <a:t>In general constructor overloading can be used to initialize same or different objects with different values.</a:t>
            </a:r>
          </a:p>
          <a:p>
            <a:endParaRPr lang="en-US" dirty="0"/>
          </a:p>
        </p:txBody>
      </p:sp>
    </p:spTree>
    <p:extLst>
      <p:ext uri="{BB962C8B-B14F-4D97-AF65-F5344CB8AC3E}">
        <p14:creationId xmlns:p14="http://schemas.microsoft.com/office/powerpoint/2010/main" val="135265529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 loading of constructor</a:t>
            </a:r>
            <a:endParaRPr lang="en-US" dirty="0"/>
          </a:p>
        </p:txBody>
      </p:sp>
      <p:pic>
        <p:nvPicPr>
          <p:cNvPr id="4" name="Content Placeholder 3"/>
          <p:cNvPicPr>
            <a:picLocks noGrp="1" noChangeAspect="1"/>
          </p:cNvPicPr>
          <p:nvPr>
            <p:ph idx="1"/>
          </p:nvPr>
        </p:nvPicPr>
        <p:blipFill>
          <a:blip r:embed="rId2"/>
          <a:stretch>
            <a:fillRect/>
          </a:stretch>
        </p:blipFill>
        <p:spPr>
          <a:xfrm>
            <a:off x="2611809" y="2174794"/>
            <a:ext cx="7511246" cy="3753012"/>
          </a:xfrm>
          <a:prstGeom prst="rect">
            <a:avLst/>
          </a:prstGeom>
          <a:solidFill>
            <a:schemeClr val="tx1"/>
          </a:solidFill>
        </p:spPr>
      </p:pic>
    </p:spTree>
    <p:extLst>
      <p:ext uri="{BB962C8B-B14F-4D97-AF65-F5344CB8AC3E}">
        <p14:creationId xmlns:p14="http://schemas.microsoft.com/office/powerpoint/2010/main" val="796458040"/>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x-none" b="1" dirty="0"/>
              <a:t>Why overriding is not possible at constructor level.</a:t>
            </a:r>
            <a:r>
              <a:rPr lang="en-US" b="1" dirty="0"/>
              <a:t/>
            </a:r>
            <a:br>
              <a:rPr lang="en-US" b="1" dirty="0"/>
            </a:br>
            <a:endParaRPr lang="en-US" dirty="0"/>
          </a:p>
        </p:txBody>
      </p:sp>
      <p:sp>
        <p:nvSpPr>
          <p:cNvPr id="3" name="Content Placeholder 2"/>
          <p:cNvSpPr>
            <a:spLocks noGrp="1"/>
          </p:cNvSpPr>
          <p:nvPr>
            <p:ph idx="1"/>
          </p:nvPr>
        </p:nvSpPr>
        <p:spPr/>
        <p:txBody>
          <a:bodyPr/>
          <a:lstStyle/>
          <a:p>
            <a:r>
              <a:rPr lang="en-US" dirty="0" smtClean="0"/>
              <a:t>Overriding means extends parent class to child class and use same parent methods in child.</a:t>
            </a:r>
          </a:p>
          <a:p>
            <a:r>
              <a:rPr lang="en-US" dirty="0" smtClean="0"/>
              <a:t>Constructor cant inherited from one class to another class</a:t>
            </a:r>
          </a:p>
          <a:p>
            <a:r>
              <a:rPr lang="en-US" dirty="0" smtClean="0"/>
              <a:t>So Overriding of constructor not possible.</a:t>
            </a:r>
            <a:endParaRPr lang="en-US" dirty="0"/>
          </a:p>
        </p:txBody>
      </p:sp>
    </p:spTree>
    <p:extLst>
      <p:ext uri="{BB962C8B-B14F-4D97-AF65-F5344CB8AC3E}">
        <p14:creationId xmlns:p14="http://schemas.microsoft.com/office/powerpoint/2010/main" val="1372484830"/>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26434" y="83127"/>
            <a:ext cx="6381750" cy="4582391"/>
          </a:xfrm>
          <a:prstGeom prst="rect">
            <a:avLst/>
          </a:prstGeom>
        </p:spPr>
      </p:pic>
      <p:sp>
        <p:nvSpPr>
          <p:cNvPr id="5" name="TextBox 4"/>
          <p:cNvSpPr txBox="1"/>
          <p:nvPr/>
        </p:nvSpPr>
        <p:spPr>
          <a:xfrm>
            <a:off x="323274" y="4665518"/>
            <a:ext cx="11462326" cy="1569660"/>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p>
            <a:r>
              <a:rPr 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Brain capacity is beyond your imagination. </a:t>
            </a:r>
          </a:p>
          <a:p>
            <a:r>
              <a:rPr 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The more you </a:t>
            </a:r>
            <a:r>
              <a:rPr 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use, the </a:t>
            </a:r>
            <a:r>
              <a:rPr 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more brain cell will be active. </a:t>
            </a:r>
            <a:endParaRPr 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r>
              <a:rPr lang="en-US" sz="3200" b="1" dirty="0" smtClean="0">
                <a:ln w="10160">
                  <a:solidFill>
                    <a:schemeClr val="accent5"/>
                  </a:solidFill>
                  <a:prstDash val="solid"/>
                </a:ln>
                <a:solidFill>
                  <a:srgbClr val="FFFFFF"/>
                </a:solidFill>
                <a:effectLst>
                  <a:outerShdw blurRad="38100" dist="22860" dir="5400000" algn="tl" rotWithShape="0">
                    <a:srgbClr val="000000">
                      <a:alpha val="30000"/>
                    </a:srgbClr>
                  </a:outerShdw>
                </a:effectLst>
              </a:rPr>
              <a:t>Otherwise laziness inactive your brain cell gradually.</a:t>
            </a:r>
            <a:endParaRPr lang="en-US" sz="32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97331558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create object from class</a:t>
            </a:r>
            <a:endParaRPr lang="en-US" dirty="0"/>
          </a:p>
        </p:txBody>
      </p:sp>
      <p:sp>
        <p:nvSpPr>
          <p:cNvPr id="3" name="Content Placeholder 2"/>
          <p:cNvSpPr>
            <a:spLocks noGrp="1"/>
          </p:cNvSpPr>
          <p:nvPr>
            <p:ph idx="1"/>
          </p:nvPr>
        </p:nvSpPr>
        <p:spPr/>
        <p:txBody>
          <a:bodyPr/>
          <a:lstStyle/>
          <a:p>
            <a:r>
              <a:rPr lang="en-US" dirty="0" smtClean="0"/>
              <a:t>Student </a:t>
            </a:r>
            <a:r>
              <a:rPr lang="en-US" dirty="0" smtClean="0">
                <a:solidFill>
                  <a:srgbClr val="FF0000"/>
                </a:solidFill>
              </a:rPr>
              <a:t>girl</a:t>
            </a:r>
            <a:r>
              <a:rPr lang="en-US" dirty="0" smtClean="0"/>
              <a:t>= new Student();</a:t>
            </a:r>
          </a:p>
          <a:p>
            <a:r>
              <a:rPr lang="en-US" dirty="0" smtClean="0"/>
              <a:t>Student </a:t>
            </a:r>
            <a:r>
              <a:rPr lang="en-US" dirty="0" smtClean="0">
                <a:solidFill>
                  <a:srgbClr val="FF0000"/>
                </a:solidFill>
              </a:rPr>
              <a:t>boy</a:t>
            </a:r>
            <a:r>
              <a:rPr lang="en-US" dirty="0" smtClean="0"/>
              <a:t>= new Student();</a:t>
            </a:r>
          </a:p>
          <a:p>
            <a:endParaRPr lang="en-US" dirty="0"/>
          </a:p>
        </p:txBody>
      </p:sp>
    </p:spTree>
    <p:extLst>
      <p:ext uri="{BB962C8B-B14F-4D97-AF65-F5344CB8AC3E}">
        <p14:creationId xmlns:p14="http://schemas.microsoft.com/office/powerpoint/2010/main" val="504455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Content Placeholder 4"/>
          <p:cNvSpPr>
            <a:spLocks noGrp="1"/>
          </p:cNvSpPr>
          <p:nvPr>
            <p:ph idx="1"/>
          </p:nvPr>
        </p:nvSpPr>
        <p:spPr/>
        <p:txBody>
          <a:bodyPr>
            <a:normAutofit/>
          </a:bodyPr>
          <a:lstStyle/>
          <a:p>
            <a:r>
              <a:rPr lang="en-US" dirty="0" smtClean="0"/>
              <a:t>Class Animal{</a:t>
            </a:r>
          </a:p>
          <a:p>
            <a:r>
              <a:rPr lang="en-US" dirty="0" smtClean="0"/>
              <a:t>Animal </a:t>
            </a:r>
            <a:r>
              <a:rPr lang="en-US" dirty="0" smtClean="0">
                <a:solidFill>
                  <a:srgbClr val="FF0000"/>
                </a:solidFill>
              </a:rPr>
              <a:t>dog</a:t>
            </a:r>
            <a:r>
              <a:rPr lang="en-US" dirty="0" smtClean="0"/>
              <a:t> = new Animal();</a:t>
            </a:r>
          </a:p>
          <a:p>
            <a:pPr marL="0" indent="0">
              <a:buNone/>
            </a:pPr>
            <a:r>
              <a:rPr lang="en-US" dirty="0"/>
              <a:t> </a:t>
            </a:r>
            <a:r>
              <a:rPr lang="en-US" dirty="0" smtClean="0"/>
              <a:t>   	}</a:t>
            </a:r>
            <a:endParaRPr lang="en-US" dirty="0"/>
          </a:p>
          <a:p>
            <a:pPr marL="0" indent="0">
              <a:buNone/>
            </a:pPr>
            <a:r>
              <a:rPr lang="en-US" dirty="0" smtClean="0"/>
              <a:t>Class Vehicle{</a:t>
            </a:r>
            <a:endParaRPr lang="en-US" dirty="0"/>
          </a:p>
          <a:p>
            <a:pPr marL="0" indent="0">
              <a:buNone/>
            </a:pPr>
            <a:r>
              <a:rPr lang="en-US" dirty="0" smtClean="0"/>
              <a:t>Vehicle </a:t>
            </a:r>
            <a:r>
              <a:rPr lang="en-US" dirty="0" smtClean="0">
                <a:solidFill>
                  <a:srgbClr val="FF0000"/>
                </a:solidFill>
              </a:rPr>
              <a:t>truck</a:t>
            </a:r>
            <a:r>
              <a:rPr lang="en-US" dirty="0" smtClean="0"/>
              <a:t>=new Vehicle();</a:t>
            </a:r>
            <a:endParaRPr lang="en-US" dirty="0"/>
          </a:p>
          <a:p>
            <a:pPr marL="0" indent="0">
              <a:buNone/>
            </a:pPr>
            <a:r>
              <a:rPr lang="en-US" dirty="0"/>
              <a:t>}</a:t>
            </a:r>
          </a:p>
          <a:p>
            <a:pPr marL="0" indent="0">
              <a:buNone/>
            </a:pPr>
            <a:endParaRPr lang="en-US" dirty="0"/>
          </a:p>
        </p:txBody>
      </p:sp>
    </p:spTree>
    <p:extLst>
      <p:ext uri="{BB962C8B-B14F-4D97-AF65-F5344CB8AC3E}">
        <p14:creationId xmlns:p14="http://schemas.microsoft.com/office/powerpoint/2010/main" val="16838808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java oops concepts"/>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83788" y="452582"/>
            <a:ext cx="9971654" cy="5622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21684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dirty="0"/>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61844" y="426269"/>
            <a:ext cx="10865136" cy="6098301"/>
          </a:xfrm>
          <a:prstGeom prst="rect">
            <a:avLst/>
          </a:prstGeom>
          <a:ln w="228600" cap="sq" cmpd="thickThin">
            <a:solidFill>
              <a:srgbClr val="000000"/>
            </a:solidFill>
            <a:prstDash val="solid"/>
            <a:miter lim="800000"/>
          </a:ln>
          <a:effectLst>
            <a:innerShdw blurRad="76200">
              <a:srgbClr val="000000"/>
            </a:innerShdw>
          </a:effectLst>
        </p:spPr>
      </p:pic>
      <p:cxnSp>
        <p:nvCxnSpPr>
          <p:cNvPr id="3" name="Straight Arrow Connector 2"/>
          <p:cNvCxnSpPr/>
          <p:nvPr/>
        </p:nvCxnSpPr>
        <p:spPr>
          <a:xfrm>
            <a:off x="4837814" y="3317358"/>
            <a:ext cx="2254102" cy="10633"/>
          </a:xfrm>
          <a:prstGeom prst="straightConnector1">
            <a:avLst/>
          </a:prstGeom>
          <a:ln w="76200">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25805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684875" y="2632500"/>
            <a:ext cx="5616143" cy="951209"/>
          </a:xfrm>
        </p:spPr>
        <p:style>
          <a:lnRef idx="0">
            <a:schemeClr val="dk1"/>
          </a:lnRef>
          <a:fillRef idx="3">
            <a:schemeClr val="dk1"/>
          </a:fillRef>
          <a:effectRef idx="3">
            <a:schemeClr val="dk1"/>
          </a:effectRef>
          <a:fontRef idx="minor">
            <a:schemeClr val="lt1"/>
          </a:fontRef>
        </p:style>
        <p:txBody>
          <a:bodyPr/>
          <a:lstStyle/>
          <a:p>
            <a:r>
              <a:rPr lang="en-US" dirty="0" smtClean="0"/>
              <a:t>Inheritance in JAVA</a:t>
            </a:r>
            <a:endParaRPr lang="en-US" dirty="0"/>
          </a:p>
        </p:txBody>
      </p:sp>
    </p:spTree>
    <p:extLst>
      <p:ext uri="{BB962C8B-B14F-4D97-AF65-F5344CB8AC3E}">
        <p14:creationId xmlns:p14="http://schemas.microsoft.com/office/powerpoint/2010/main" val="4199292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a:t>
            </a:r>
            <a:endParaRPr lang="en-US" dirty="0"/>
          </a:p>
        </p:txBody>
      </p:sp>
      <p:sp>
        <p:nvSpPr>
          <p:cNvPr id="3" name="Content Placeholder 2"/>
          <p:cNvSpPr>
            <a:spLocks noGrp="1"/>
          </p:cNvSpPr>
          <p:nvPr>
            <p:ph idx="1"/>
          </p:nvPr>
        </p:nvSpPr>
        <p:spPr>
          <a:xfrm>
            <a:off x="1103312" y="2052918"/>
            <a:ext cx="10451379" cy="4195481"/>
          </a:xfrm>
        </p:spPr>
        <p:txBody>
          <a:bodyPr/>
          <a:lstStyle/>
          <a:p>
            <a:r>
              <a:rPr lang="en-US" dirty="0" smtClean="0">
                <a:sym typeface="Wingdings" panose="05000000000000000000" pitchFamily="2" charset="2"/>
              </a:rPr>
              <a:t>Parent  child</a:t>
            </a:r>
          </a:p>
          <a:p>
            <a:r>
              <a:rPr lang="en-US" dirty="0" smtClean="0">
                <a:sym typeface="Wingdings" panose="05000000000000000000" pitchFamily="2" charset="2"/>
              </a:rPr>
              <a:t> like common Genetic </a:t>
            </a:r>
            <a:r>
              <a:rPr lang="en-US" dirty="0" smtClean="0">
                <a:sym typeface="Wingdings" panose="05000000000000000000" pitchFamily="2" charset="2"/>
              </a:rPr>
              <a:t>code </a:t>
            </a:r>
            <a:r>
              <a:rPr lang="en-US" dirty="0" smtClean="0">
                <a:sym typeface="Wingdings" panose="05000000000000000000" pitchFamily="2" charset="2"/>
              </a:rPr>
              <a:t>transfer from parent or grant parent to child</a:t>
            </a:r>
          </a:p>
          <a:p>
            <a:r>
              <a:rPr lang="en-US" dirty="0" smtClean="0">
                <a:sym typeface="Wingdings" panose="05000000000000000000" pitchFamily="2" charset="2"/>
              </a:rPr>
              <a:t>Like getting properties from parent to child</a:t>
            </a:r>
            <a:endParaRPr lang="en-US" dirty="0" smtClean="0">
              <a:sym typeface="Wingdings" panose="05000000000000000000" pitchFamily="2" charset="2"/>
            </a:endParaRPr>
          </a:p>
          <a:p>
            <a:endParaRPr lang="en-US" dirty="0">
              <a:sym typeface="Wingdings" panose="05000000000000000000" pitchFamily="2" charset="2"/>
            </a:endParaRPr>
          </a:p>
          <a:p>
            <a:r>
              <a:rPr lang="en-US" dirty="0" smtClean="0">
                <a:sym typeface="Wingdings" panose="05000000000000000000" pitchFamily="2" charset="2"/>
              </a:rPr>
              <a:t>Same :</a:t>
            </a:r>
          </a:p>
          <a:p>
            <a:endParaRPr lang="en-US" dirty="0" smtClean="0">
              <a:sym typeface="Wingdings" panose="05000000000000000000" pitchFamily="2" charset="2"/>
            </a:endParaRPr>
          </a:p>
          <a:p>
            <a:r>
              <a:rPr lang="en-US" dirty="0" smtClean="0">
                <a:sym typeface="Wingdings" panose="05000000000000000000" pitchFamily="2" charset="2"/>
              </a:rPr>
              <a:t>Class A extends Class B  extends  Class C</a:t>
            </a:r>
            <a:endParaRPr lang="en-US" dirty="0"/>
          </a:p>
        </p:txBody>
      </p:sp>
      <p:sp>
        <p:nvSpPr>
          <p:cNvPr id="4" name="Curved Down Arrow 3"/>
          <p:cNvSpPr/>
          <p:nvPr/>
        </p:nvSpPr>
        <p:spPr>
          <a:xfrm>
            <a:off x="2041236" y="4110179"/>
            <a:ext cx="2032000" cy="61883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Curved Down Arrow 4"/>
          <p:cNvSpPr/>
          <p:nvPr/>
        </p:nvSpPr>
        <p:spPr>
          <a:xfrm>
            <a:off x="4678216" y="4041229"/>
            <a:ext cx="2032000" cy="618836"/>
          </a:xfrm>
          <a:prstGeom prst="curvedDown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553069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251678" y="258619"/>
            <a:ext cx="10178322" cy="5620974"/>
          </a:xfrm>
        </p:spPr>
        <p:txBody>
          <a:bodyPr>
            <a:normAutofit/>
          </a:bodyPr>
          <a:lstStyle/>
          <a:p>
            <a:pPr marL="0" lvl="0" indent="0" algn="just" eaLnBrk="0" fontAlgn="base" hangingPunct="0">
              <a:lnSpc>
                <a:spcPct val="100000"/>
              </a:lnSpc>
              <a:spcBef>
                <a:spcPct val="0"/>
              </a:spcBef>
              <a:spcAft>
                <a:spcPct val="0"/>
              </a:spcAft>
              <a:buClrTx/>
              <a:buNone/>
            </a:pPr>
            <a:endParaRPr lang="en-US" dirty="0">
              <a:solidFill>
                <a:srgbClr val="000000"/>
              </a:solidFill>
              <a:latin typeface="Verdana" panose="020B0604030504040204" pitchFamily="34" charset="0"/>
            </a:endParaRPr>
          </a:p>
          <a:p>
            <a:pPr marL="0" lvl="0" indent="0" algn="just" eaLnBrk="0" fontAlgn="base" hangingPunct="0">
              <a:lnSpc>
                <a:spcPct val="100000"/>
              </a:lnSpc>
              <a:spcBef>
                <a:spcPct val="0"/>
              </a:spcBef>
              <a:spcAft>
                <a:spcPct val="0"/>
              </a:spcAft>
              <a:buClrTx/>
              <a:buFontTx/>
              <a:buAutoNum type="arabicPeriod"/>
            </a:pPr>
            <a:r>
              <a:rPr lang="en-US" dirty="0">
                <a:solidFill>
                  <a:srgbClr val="008200"/>
                </a:solidFill>
                <a:latin typeface="Verdana" panose="020B0604030504040204" pitchFamily="34" charset="0"/>
              </a:rPr>
              <a:t>//save by A.java</a:t>
            </a:r>
            <a:r>
              <a:rPr lang="en-US" dirty="0">
                <a:solidFill>
                  <a:srgbClr val="000000"/>
                </a:solidFill>
                <a:latin typeface="Verdana" panose="020B0604030504040204" pitchFamily="34" charset="0"/>
              </a:rPr>
              <a:t>  </a:t>
            </a:r>
          </a:p>
          <a:p>
            <a:pPr marL="0" lvl="0" indent="0" algn="just" eaLnBrk="0" fontAlgn="base" hangingPunct="0">
              <a:lnSpc>
                <a:spcPct val="100000"/>
              </a:lnSpc>
              <a:spcBef>
                <a:spcPct val="0"/>
              </a:spcBef>
              <a:spcAft>
                <a:spcPct val="0"/>
              </a:spcAft>
              <a:buClrTx/>
              <a:buFontTx/>
              <a:buAutoNum type="arabicPeriod" startAt="2"/>
            </a:pPr>
            <a:r>
              <a:rPr lang="en-US" b="1" dirty="0">
                <a:solidFill>
                  <a:srgbClr val="006699"/>
                </a:solidFill>
                <a:latin typeface="Verdana" panose="020B0604030504040204" pitchFamily="34" charset="0"/>
              </a:rPr>
              <a:t>package</a:t>
            </a:r>
            <a:r>
              <a:rPr lang="en-US" dirty="0">
                <a:solidFill>
                  <a:srgbClr val="000000"/>
                </a:solidFill>
                <a:latin typeface="Verdana" panose="020B0604030504040204" pitchFamily="34" charset="0"/>
              </a:rPr>
              <a:t> pack;  </a:t>
            </a:r>
          </a:p>
          <a:p>
            <a:pPr marL="0" lvl="0" indent="0" algn="just" eaLnBrk="0" fontAlgn="base" hangingPunct="0">
              <a:lnSpc>
                <a:spcPct val="100000"/>
              </a:lnSpc>
              <a:spcBef>
                <a:spcPct val="0"/>
              </a:spcBef>
              <a:spcAft>
                <a:spcPct val="0"/>
              </a:spcAft>
              <a:buClrTx/>
              <a:buFontTx/>
              <a:buAutoNum type="arabicPeriod" startAt="3"/>
            </a:pP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A{  </a:t>
            </a:r>
          </a:p>
          <a:p>
            <a:pPr marL="0" lvl="0" indent="0" algn="just" eaLnBrk="0" fontAlgn="base" hangingPunct="0">
              <a:lnSpc>
                <a:spcPct val="100000"/>
              </a:lnSpc>
              <a:spcBef>
                <a:spcPct val="0"/>
              </a:spcBef>
              <a:spcAft>
                <a:spcPct val="0"/>
              </a:spcAft>
              <a:buClrTx/>
              <a:buFontTx/>
              <a:buAutoNum type="arabicPeriod" startAt="4"/>
            </a:pPr>
            <a:r>
              <a:rPr lang="en-US" b="1" dirty="0">
                <a:solidFill>
                  <a:srgbClr val="006699"/>
                </a:solidFill>
                <a:latin typeface="Verdana" panose="020B0604030504040204" pitchFamily="34" charset="0"/>
              </a:rPr>
              <a:t>protected</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msg</a:t>
            </a:r>
            <a:r>
              <a:rPr lang="en-US" dirty="0">
                <a:solidFill>
                  <a:srgbClr val="000000"/>
                </a:solidFill>
                <a:latin typeface="Verdana" panose="020B0604030504040204" pitchFamily="34" charset="0"/>
              </a:rPr>
              <a:t>(){</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"Hello"</a:t>
            </a:r>
            <a:r>
              <a:rPr lang="en-US" dirty="0">
                <a:solidFill>
                  <a:srgbClr val="000000"/>
                </a:solidFill>
                <a:latin typeface="Verdana" panose="020B0604030504040204" pitchFamily="34" charset="0"/>
              </a:rPr>
              <a:t>);}  </a:t>
            </a:r>
          </a:p>
          <a:p>
            <a:pPr marL="0" lvl="0" indent="0" algn="just" eaLnBrk="0" fontAlgn="base" hangingPunct="0">
              <a:lnSpc>
                <a:spcPct val="100000"/>
              </a:lnSpc>
              <a:spcBef>
                <a:spcPct val="0"/>
              </a:spcBef>
              <a:spcAft>
                <a:spcPct val="0"/>
              </a:spcAft>
              <a:buClrTx/>
              <a:buFontTx/>
              <a:buAutoNum type="arabicPeriod" startAt="5"/>
            </a:pPr>
            <a:r>
              <a:rPr lang="en-US" dirty="0">
                <a:solidFill>
                  <a:srgbClr val="000000"/>
                </a:solidFill>
                <a:latin typeface="Verdana" panose="020B0604030504040204" pitchFamily="34" charset="0"/>
              </a:rPr>
              <a:t>}  </a:t>
            </a:r>
          </a:p>
          <a:p>
            <a:pPr marL="0" lvl="0" indent="0" algn="just" eaLnBrk="0" fontAlgn="base" hangingPunct="0">
              <a:lnSpc>
                <a:spcPct val="100000"/>
              </a:lnSpc>
              <a:spcBef>
                <a:spcPct val="0"/>
              </a:spcBef>
              <a:spcAft>
                <a:spcPct val="0"/>
              </a:spcAft>
              <a:buClrTx/>
              <a:buFontTx/>
              <a:buAutoNum type="arabicPeriod"/>
            </a:pPr>
            <a:r>
              <a:rPr lang="en-US" dirty="0">
                <a:solidFill>
                  <a:srgbClr val="008200"/>
                </a:solidFill>
                <a:latin typeface="Verdana" panose="020B0604030504040204" pitchFamily="34" charset="0"/>
              </a:rPr>
              <a:t>//save by B.java</a:t>
            </a:r>
            <a:r>
              <a:rPr lang="en-US" dirty="0">
                <a:solidFill>
                  <a:srgbClr val="000000"/>
                </a:solidFill>
                <a:latin typeface="Verdana" panose="020B0604030504040204" pitchFamily="34" charset="0"/>
              </a:rPr>
              <a:t>  </a:t>
            </a:r>
          </a:p>
          <a:p>
            <a:pPr marL="0" lvl="0" indent="0" algn="just" eaLnBrk="0" fontAlgn="base" hangingPunct="0">
              <a:lnSpc>
                <a:spcPct val="100000"/>
              </a:lnSpc>
              <a:spcBef>
                <a:spcPct val="0"/>
              </a:spcBef>
              <a:spcAft>
                <a:spcPct val="0"/>
              </a:spcAft>
              <a:buClrTx/>
              <a:buFontTx/>
              <a:buAutoNum type="arabicPeriod" startAt="2"/>
            </a:pPr>
            <a:r>
              <a:rPr lang="en-US" b="1" dirty="0">
                <a:solidFill>
                  <a:srgbClr val="006699"/>
                </a:solidFill>
                <a:latin typeface="Verdana" panose="020B0604030504040204" pitchFamily="34" charset="0"/>
              </a:rPr>
              <a:t>package</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mypack</a:t>
            </a:r>
            <a:r>
              <a:rPr lang="en-US" dirty="0">
                <a:solidFill>
                  <a:srgbClr val="000000"/>
                </a:solidFill>
                <a:latin typeface="Verdana" panose="020B0604030504040204" pitchFamily="34" charset="0"/>
              </a:rPr>
              <a:t>;  </a:t>
            </a:r>
          </a:p>
          <a:p>
            <a:pPr marL="0" lvl="0" indent="0" algn="just" eaLnBrk="0" fontAlgn="base" hangingPunct="0">
              <a:lnSpc>
                <a:spcPct val="100000"/>
              </a:lnSpc>
              <a:spcBef>
                <a:spcPct val="0"/>
              </a:spcBef>
              <a:spcAft>
                <a:spcPct val="0"/>
              </a:spcAft>
              <a:buClrTx/>
              <a:buFontTx/>
              <a:buAutoNum type="arabicPeriod" startAt="3"/>
            </a:pPr>
            <a:r>
              <a:rPr lang="en-US" b="1" dirty="0">
                <a:solidFill>
                  <a:srgbClr val="006699"/>
                </a:solidFill>
                <a:latin typeface="Verdana" panose="020B0604030504040204" pitchFamily="34" charset="0"/>
              </a:rPr>
              <a:t>import</a:t>
            </a:r>
            <a:r>
              <a:rPr lang="en-US" dirty="0">
                <a:solidFill>
                  <a:srgbClr val="000000"/>
                </a:solidFill>
                <a:latin typeface="Verdana" panose="020B0604030504040204" pitchFamily="34" charset="0"/>
              </a:rPr>
              <a:t> pack.*;  </a:t>
            </a:r>
          </a:p>
          <a:p>
            <a:pPr marL="0" lvl="0" indent="0" algn="just" eaLnBrk="0" fontAlgn="base" hangingPunct="0">
              <a:lnSpc>
                <a:spcPct val="100000"/>
              </a:lnSpc>
              <a:spcBef>
                <a:spcPct val="0"/>
              </a:spcBef>
              <a:spcAft>
                <a:spcPct val="0"/>
              </a:spcAft>
              <a:buClrTx/>
              <a:buFontTx/>
              <a:buAutoNum type="arabicPeriod" startAt="4"/>
            </a:pPr>
            <a:r>
              <a:rPr lang="en-US" dirty="0">
                <a:solidFill>
                  <a:srgbClr val="000000"/>
                </a:solidFill>
                <a:latin typeface="Verdana" panose="020B0604030504040204" pitchFamily="34" charset="0"/>
              </a:rPr>
              <a:t>  </a:t>
            </a:r>
          </a:p>
          <a:p>
            <a:pPr marL="0" lvl="0" indent="0" algn="just" eaLnBrk="0" fontAlgn="base" hangingPunct="0">
              <a:lnSpc>
                <a:spcPct val="100000"/>
              </a:lnSpc>
              <a:spcBef>
                <a:spcPct val="0"/>
              </a:spcBef>
              <a:spcAft>
                <a:spcPct val="0"/>
              </a:spcAft>
              <a:buClrTx/>
              <a:buFontTx/>
              <a:buAutoNum type="arabicPeriod" startAt="5"/>
            </a:pP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B </a:t>
            </a:r>
            <a:r>
              <a:rPr lang="en-US" b="1" dirty="0">
                <a:solidFill>
                  <a:srgbClr val="006699"/>
                </a:solidFill>
                <a:latin typeface="Verdana" panose="020B0604030504040204" pitchFamily="34" charset="0"/>
              </a:rPr>
              <a:t>extends</a:t>
            </a:r>
            <a:r>
              <a:rPr lang="en-US" dirty="0">
                <a:solidFill>
                  <a:srgbClr val="000000"/>
                </a:solidFill>
                <a:latin typeface="Verdana" panose="020B0604030504040204" pitchFamily="34" charset="0"/>
              </a:rPr>
              <a:t> A{  </a:t>
            </a:r>
          </a:p>
          <a:p>
            <a:pPr marL="0" lvl="0" indent="0" algn="just" eaLnBrk="0" fontAlgn="base" hangingPunct="0">
              <a:lnSpc>
                <a:spcPct val="100000"/>
              </a:lnSpc>
              <a:spcBef>
                <a:spcPct val="0"/>
              </a:spcBef>
              <a:spcAft>
                <a:spcPct val="0"/>
              </a:spcAft>
              <a:buClrTx/>
              <a:buFontTx/>
              <a:buAutoNum type="arabicPeriod" startAt="6"/>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a:t>
            </a:r>
          </a:p>
          <a:p>
            <a:pPr marL="0" lvl="0" indent="0" algn="just" eaLnBrk="0" fontAlgn="base" hangingPunct="0">
              <a:lnSpc>
                <a:spcPct val="100000"/>
              </a:lnSpc>
              <a:spcBef>
                <a:spcPct val="0"/>
              </a:spcBef>
              <a:spcAft>
                <a:spcPct val="0"/>
              </a:spcAft>
              <a:buClrTx/>
              <a:buFontTx/>
              <a:buAutoNum type="arabicPeriod" startAt="7"/>
            </a:pPr>
            <a:r>
              <a:rPr lang="en-US" dirty="0">
                <a:solidFill>
                  <a:srgbClr val="000000"/>
                </a:solidFill>
                <a:latin typeface="Verdana" panose="020B0604030504040204" pitchFamily="34" charset="0"/>
              </a:rPr>
              <a:t>   B </a:t>
            </a:r>
            <a:r>
              <a:rPr lang="en-US" dirty="0" err="1">
                <a:solidFill>
                  <a:srgbClr val="000000"/>
                </a:solidFill>
                <a:latin typeface="Verdana" panose="020B0604030504040204" pitchFamily="34" charset="0"/>
              </a:rPr>
              <a:t>obj</a:t>
            </a:r>
            <a:r>
              <a:rPr lang="en-US" dirty="0">
                <a:solidFill>
                  <a:srgbClr val="000000"/>
                </a:solidFill>
                <a:latin typeface="Verdana" panose="020B0604030504040204" pitchFamily="34" charset="0"/>
              </a:rPr>
              <a:t> = </a:t>
            </a:r>
            <a:r>
              <a:rPr lang="en-US" b="1" dirty="0">
                <a:solidFill>
                  <a:srgbClr val="006699"/>
                </a:solidFill>
                <a:latin typeface="Verdana" panose="020B0604030504040204" pitchFamily="34" charset="0"/>
              </a:rPr>
              <a:t>new</a:t>
            </a:r>
            <a:r>
              <a:rPr lang="en-US" dirty="0">
                <a:solidFill>
                  <a:srgbClr val="000000"/>
                </a:solidFill>
                <a:latin typeface="Verdana" panose="020B0604030504040204" pitchFamily="34" charset="0"/>
              </a:rPr>
              <a:t> B();  </a:t>
            </a:r>
          </a:p>
          <a:p>
            <a:pPr marL="0" lvl="0" indent="0" algn="just" eaLnBrk="0" fontAlgn="base" hangingPunct="0">
              <a:lnSpc>
                <a:spcPct val="100000"/>
              </a:lnSpc>
              <a:spcBef>
                <a:spcPct val="0"/>
              </a:spcBef>
              <a:spcAft>
                <a:spcPct val="0"/>
              </a:spcAft>
              <a:buClrTx/>
              <a:buFontTx/>
              <a:buAutoNum type="arabicPeriod" startAt="8"/>
            </a:pPr>
            <a:r>
              <a:rPr lang="en-US" dirty="0">
                <a:solidFill>
                  <a:srgbClr val="000000"/>
                </a:solidFill>
                <a:latin typeface="Verdana" panose="020B0604030504040204" pitchFamily="34" charset="0"/>
              </a:rPr>
              <a:t>   obj.msg();  </a:t>
            </a:r>
          </a:p>
          <a:p>
            <a:pPr marL="0" lvl="0" indent="0" algn="just" eaLnBrk="0" fontAlgn="base" hangingPunct="0">
              <a:lnSpc>
                <a:spcPct val="100000"/>
              </a:lnSpc>
              <a:spcBef>
                <a:spcPct val="0"/>
              </a:spcBef>
              <a:spcAft>
                <a:spcPct val="0"/>
              </a:spcAft>
              <a:buClrTx/>
              <a:buFontTx/>
              <a:buAutoNum type="arabicPeriod" startAt="9"/>
            </a:pPr>
            <a:r>
              <a:rPr lang="en-US" dirty="0">
                <a:solidFill>
                  <a:srgbClr val="000000"/>
                </a:solidFill>
                <a:latin typeface="Verdana" panose="020B0604030504040204" pitchFamily="34" charset="0"/>
              </a:rPr>
              <a:t>  }  </a:t>
            </a:r>
          </a:p>
          <a:p>
            <a:pPr marL="0" lvl="0" indent="0" algn="just" eaLnBrk="0" fontAlgn="base" hangingPunct="0">
              <a:lnSpc>
                <a:spcPct val="100000"/>
              </a:lnSpc>
              <a:spcBef>
                <a:spcPct val="0"/>
              </a:spcBef>
              <a:spcAft>
                <a:spcPct val="0"/>
              </a:spcAft>
              <a:buClrTx/>
              <a:buFontTx/>
              <a:buAutoNum type="arabicPeriod" startAt="10"/>
            </a:pPr>
            <a:r>
              <a:rPr lang="en-US" dirty="0">
                <a:solidFill>
                  <a:srgbClr val="000000"/>
                </a:solidFill>
                <a:latin typeface="Verdana" panose="020B0604030504040204" pitchFamily="34" charset="0"/>
              </a:rPr>
              <a:t>}  </a:t>
            </a:r>
          </a:p>
          <a:p>
            <a:pPr marL="0" lvl="0" indent="0" algn="just" eaLnBrk="0" fontAlgn="base" hangingPunct="0">
              <a:lnSpc>
                <a:spcPct val="100000"/>
              </a:lnSpc>
              <a:spcBef>
                <a:spcPct val="0"/>
              </a:spcBef>
              <a:spcAft>
                <a:spcPct val="0"/>
              </a:spcAft>
              <a:buClrTx/>
              <a:buNone/>
            </a:pPr>
            <a:r>
              <a:rPr lang="en-US" dirty="0" err="1">
                <a:solidFill>
                  <a:srgbClr val="000000"/>
                </a:solidFill>
                <a:latin typeface="Arial Unicode MS" panose="020B0604020202020204" pitchFamily="34" charset="-128"/>
              </a:rPr>
              <a:t>Output:Hello</a:t>
            </a:r>
            <a:endParaRPr lang="en-US" dirty="0">
              <a:solidFill>
                <a:schemeClr val="tx1"/>
              </a:solidFill>
            </a:endParaRPr>
          </a:p>
          <a:p>
            <a:endParaRPr lang="en-US" dirty="0"/>
          </a:p>
        </p:txBody>
      </p:sp>
    </p:spTree>
    <p:extLst>
      <p:ext uri="{BB962C8B-B14F-4D97-AF65-F5344CB8AC3E}">
        <p14:creationId xmlns:p14="http://schemas.microsoft.com/office/powerpoint/2010/main" val="264305944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a:t>
            </a:r>
            <a:br>
              <a:rPr lang="en-US" dirty="0"/>
            </a:br>
            <a:endParaRPr lang="en-US" dirty="0"/>
          </a:p>
        </p:txBody>
      </p:sp>
      <p:sp>
        <p:nvSpPr>
          <p:cNvPr id="3" name="Content Placeholder 2"/>
          <p:cNvSpPr>
            <a:spLocks noGrp="1"/>
          </p:cNvSpPr>
          <p:nvPr>
            <p:ph idx="1"/>
          </p:nvPr>
        </p:nvSpPr>
        <p:spPr>
          <a:xfrm>
            <a:off x="1251678" y="1754909"/>
            <a:ext cx="10178322" cy="4124683"/>
          </a:xfrm>
        </p:spPr>
        <p:txBody>
          <a:bodyPr/>
          <a:lstStyle/>
          <a:p>
            <a:r>
              <a:rPr lang="en-US" dirty="0" smtClean="0"/>
              <a:t>Any </a:t>
            </a:r>
            <a:r>
              <a:rPr lang="en-US" dirty="0"/>
              <a:t>entity that has state and behavior is known as an object. For example: chair, pen, table, keyboard, bike etc. It can be physical and logical.</a:t>
            </a:r>
          </a:p>
          <a:p>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6696" y="2918692"/>
            <a:ext cx="8308285" cy="29609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54440445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 class and Sub class ??</a:t>
            </a:r>
            <a:endParaRPr lang="en-US" dirty="0"/>
          </a:p>
        </p:txBody>
      </p:sp>
      <p:sp>
        <p:nvSpPr>
          <p:cNvPr id="3" name="Content Placeholder 2"/>
          <p:cNvSpPr>
            <a:spLocks noGrp="1"/>
          </p:cNvSpPr>
          <p:nvPr>
            <p:ph idx="1"/>
          </p:nvPr>
        </p:nvSpPr>
        <p:spPr/>
        <p:txBody>
          <a:bodyPr/>
          <a:lstStyle/>
          <a:p>
            <a:r>
              <a:rPr lang="en-US" dirty="0" smtClean="0"/>
              <a:t>1</a:t>
            </a:r>
            <a:r>
              <a:rPr lang="en-US" baseline="30000" dirty="0" smtClean="0"/>
              <a:t>st</a:t>
            </a:r>
            <a:r>
              <a:rPr lang="en-US" dirty="0" smtClean="0"/>
              <a:t> class/ main class/parent class- called SUPER class</a:t>
            </a:r>
          </a:p>
          <a:p>
            <a:r>
              <a:rPr lang="en-US" dirty="0" smtClean="0"/>
              <a:t>Extended class/2</a:t>
            </a:r>
            <a:r>
              <a:rPr lang="en-US" baseline="30000" dirty="0" smtClean="0"/>
              <a:t>nd</a:t>
            </a:r>
            <a:r>
              <a:rPr lang="en-US" dirty="0" smtClean="0"/>
              <a:t> class/child class- called SUB class</a:t>
            </a:r>
            <a:endParaRPr lang="en-US" dirty="0"/>
          </a:p>
        </p:txBody>
      </p:sp>
      <p:pic>
        <p:nvPicPr>
          <p:cNvPr id="5"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835" y="3186544"/>
            <a:ext cx="4549493" cy="2951665"/>
          </a:xfrm>
          <a:prstGeom prst="rect">
            <a:avLst/>
          </a:prstGeom>
        </p:spPr>
      </p:pic>
    </p:spTree>
    <p:extLst>
      <p:ext uri="{BB962C8B-B14F-4D97-AF65-F5344CB8AC3E}">
        <p14:creationId xmlns:p14="http://schemas.microsoft.com/office/powerpoint/2010/main" val="182742250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Rules of inheritance in Java</a:t>
            </a:r>
            <a:endParaRPr lang="en-US" dirty="0"/>
          </a:p>
        </p:txBody>
      </p:sp>
      <p:sp>
        <p:nvSpPr>
          <p:cNvPr id="3" name="Content Placeholder 2"/>
          <p:cNvSpPr>
            <a:spLocks noGrp="1"/>
          </p:cNvSpPr>
          <p:nvPr>
            <p:ph idx="1"/>
          </p:nvPr>
        </p:nvSpPr>
        <p:spPr/>
        <p:txBody>
          <a:bodyPr/>
          <a:lstStyle/>
          <a:p>
            <a:r>
              <a:rPr lang="en-US" dirty="0" smtClean="0"/>
              <a:t>1</a:t>
            </a:r>
            <a:r>
              <a:rPr lang="en-US" baseline="30000" dirty="0" smtClean="0"/>
              <a:t>st</a:t>
            </a:r>
            <a:r>
              <a:rPr lang="en-US" dirty="0" smtClean="0"/>
              <a:t> child class/ sub class</a:t>
            </a:r>
          </a:p>
          <a:p>
            <a:r>
              <a:rPr lang="en-US" dirty="0" smtClean="0"/>
              <a:t>Use extends key word</a:t>
            </a:r>
          </a:p>
          <a:p>
            <a:r>
              <a:rPr lang="en-US" dirty="0" smtClean="0"/>
              <a:t>Parent class /super class</a:t>
            </a:r>
          </a:p>
          <a:p>
            <a:r>
              <a:rPr lang="en-US" dirty="0" smtClean="0"/>
              <a:t>Parent class contains common properties</a:t>
            </a:r>
          </a:p>
          <a:p>
            <a:r>
              <a:rPr lang="en-US" dirty="0" smtClean="0"/>
              <a:t>Child class will use all common properties inside parent class methods </a:t>
            </a:r>
            <a:endParaRPr lang="en-US" dirty="0"/>
          </a:p>
        </p:txBody>
      </p:sp>
    </p:spTree>
    <p:extLst>
      <p:ext uri="{BB962C8B-B14F-4D97-AF65-F5344CB8AC3E}">
        <p14:creationId xmlns:p14="http://schemas.microsoft.com/office/powerpoint/2010/main" val="8187253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Inheritance type</a:t>
            </a:r>
            <a:endParaRPr lang="en-US" dirty="0"/>
          </a:p>
        </p:txBody>
      </p:sp>
      <p:sp>
        <p:nvSpPr>
          <p:cNvPr id="3" name="Content Placeholder 2"/>
          <p:cNvSpPr>
            <a:spLocks noGrp="1"/>
          </p:cNvSpPr>
          <p:nvPr>
            <p:ph idx="1"/>
          </p:nvPr>
        </p:nvSpPr>
        <p:spPr>
          <a:xfrm>
            <a:off x="1103312" y="1560946"/>
            <a:ext cx="8946541" cy="4687454"/>
          </a:xfrm>
        </p:spPr>
        <p:txBody>
          <a:bodyPr/>
          <a:lstStyle/>
          <a:p>
            <a:r>
              <a:rPr lang="en-US" dirty="0" smtClean="0"/>
              <a:t>Single level : class A extends class B</a:t>
            </a:r>
          </a:p>
          <a:p>
            <a:r>
              <a:rPr lang="en-US" dirty="0" smtClean="0"/>
              <a:t>Multi level: </a:t>
            </a:r>
          </a:p>
          <a:p>
            <a:pPr lvl="1"/>
            <a:r>
              <a:rPr lang="en-US" dirty="0"/>
              <a:t>class A extends class B</a:t>
            </a:r>
          </a:p>
          <a:p>
            <a:pPr lvl="1"/>
            <a:r>
              <a:rPr lang="en-US" dirty="0"/>
              <a:t>class </a:t>
            </a:r>
            <a:r>
              <a:rPr lang="en-US" dirty="0" smtClean="0"/>
              <a:t>B </a:t>
            </a:r>
            <a:r>
              <a:rPr lang="en-US" dirty="0"/>
              <a:t>extends class </a:t>
            </a:r>
            <a:r>
              <a:rPr lang="en-US" dirty="0" smtClean="0"/>
              <a:t>C</a:t>
            </a:r>
            <a:endParaRPr lang="en-US" dirty="0"/>
          </a:p>
          <a:p>
            <a:pPr lvl="1"/>
            <a:endParaRPr lang="en-US" dirty="0" smtClean="0"/>
          </a:p>
          <a:p>
            <a:r>
              <a:rPr lang="en-US" dirty="0" smtClean="0"/>
              <a:t>Multiple </a:t>
            </a:r>
            <a:r>
              <a:rPr lang="en-US" dirty="0" smtClean="0">
                <a:solidFill>
                  <a:srgbClr val="00B0F0"/>
                </a:solidFill>
              </a:rPr>
              <a:t>– </a:t>
            </a:r>
            <a:r>
              <a:rPr lang="en-US" b="1" dirty="0" smtClean="0">
                <a:solidFill>
                  <a:srgbClr val="FF0000"/>
                </a:solidFill>
              </a:rPr>
              <a:t>java don’t allow multiple inheritance </a:t>
            </a:r>
            <a:r>
              <a:rPr lang="en-US" dirty="0" smtClean="0">
                <a:solidFill>
                  <a:srgbClr val="00B0F0"/>
                </a:solidFill>
              </a:rPr>
              <a:t>but we can do it by interface</a:t>
            </a:r>
          </a:p>
          <a:p>
            <a:endParaRPr lang="en-US" dirty="0">
              <a:solidFill>
                <a:srgbClr val="00B0F0"/>
              </a:solidFill>
            </a:endParaRPr>
          </a:p>
          <a:p>
            <a:pPr lvl="1"/>
            <a:r>
              <a:rPr lang="en-US" dirty="0"/>
              <a:t>class A extends class </a:t>
            </a:r>
            <a:r>
              <a:rPr lang="en-US" dirty="0" smtClean="0"/>
              <a:t>B , class c</a:t>
            </a:r>
            <a:endParaRPr lang="en-US" dirty="0"/>
          </a:p>
          <a:p>
            <a:pPr lvl="1"/>
            <a:endParaRPr lang="en-US" dirty="0">
              <a:solidFill>
                <a:srgbClr val="00B0F0"/>
              </a:solidFill>
            </a:endParaRPr>
          </a:p>
        </p:txBody>
      </p:sp>
    </p:spTree>
    <p:extLst>
      <p:ext uri="{BB962C8B-B14F-4D97-AF65-F5344CB8AC3E}">
        <p14:creationId xmlns:p14="http://schemas.microsoft.com/office/powerpoint/2010/main" val="19259088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java need inheritance?</a:t>
            </a:r>
            <a:endParaRPr lang="en-US" dirty="0"/>
          </a:p>
        </p:txBody>
      </p:sp>
      <p:sp>
        <p:nvSpPr>
          <p:cNvPr id="3" name="Content Placeholder 2"/>
          <p:cNvSpPr>
            <a:spLocks noGrp="1"/>
          </p:cNvSpPr>
          <p:nvPr>
            <p:ph idx="1"/>
          </p:nvPr>
        </p:nvSpPr>
        <p:spPr/>
        <p:txBody>
          <a:bodyPr/>
          <a:lstStyle/>
          <a:p>
            <a:r>
              <a:rPr lang="en-US" dirty="0" smtClean="0"/>
              <a:t>To use common properties form one class to other classes</a:t>
            </a:r>
            <a:endParaRPr lang="en-US" dirty="0"/>
          </a:p>
        </p:txBody>
      </p:sp>
    </p:spTree>
    <p:extLst>
      <p:ext uri="{BB962C8B-B14F-4D97-AF65-F5344CB8AC3E}">
        <p14:creationId xmlns:p14="http://schemas.microsoft.com/office/powerpoint/2010/main" val="37931568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you use inheritance in your current project?</a:t>
            </a:r>
            <a:br>
              <a:rPr lang="en-US" dirty="0" smtClean="0"/>
            </a:br>
            <a:endParaRPr lang="en-US" dirty="0"/>
          </a:p>
        </p:txBody>
      </p:sp>
      <p:sp>
        <p:nvSpPr>
          <p:cNvPr id="3" name="Content Placeholder 2"/>
          <p:cNvSpPr>
            <a:spLocks noGrp="1"/>
          </p:cNvSpPr>
          <p:nvPr>
            <p:ph idx="1"/>
          </p:nvPr>
        </p:nvSpPr>
        <p:spPr/>
        <p:txBody>
          <a:bodyPr/>
          <a:lstStyle/>
          <a:p>
            <a:r>
              <a:rPr lang="en-US" dirty="0" smtClean="0"/>
              <a:t>I created base class with login information</a:t>
            </a:r>
          </a:p>
          <a:p>
            <a:r>
              <a:rPr lang="en-US" dirty="0" smtClean="0"/>
              <a:t>Than I extends with other test cases class for login</a:t>
            </a:r>
            <a:endParaRPr lang="en-US" dirty="0"/>
          </a:p>
        </p:txBody>
      </p:sp>
    </p:spTree>
    <p:extLst>
      <p:ext uri="{BB962C8B-B14F-4D97-AF65-F5344CB8AC3E}">
        <p14:creationId xmlns:p14="http://schemas.microsoft.com/office/powerpoint/2010/main" val="29889089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82548" y="369454"/>
            <a:ext cx="10753040" cy="6045634"/>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53842130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1293091" y="312561"/>
            <a:ext cx="5089236" cy="2576113"/>
          </a:xfrm>
          <a:prstGeom prst="rect">
            <a:avLst/>
          </a:prstGeom>
          <a:ln w="76200">
            <a:solidFill>
              <a:srgbClr val="00B0F0"/>
            </a:solidFill>
          </a:ln>
        </p:spPr>
      </p:pic>
      <p:pic>
        <p:nvPicPr>
          <p:cNvPr id="5" name="Picture 4"/>
          <p:cNvPicPr>
            <a:picLocks noChangeAspect="1"/>
          </p:cNvPicPr>
          <p:nvPr/>
        </p:nvPicPr>
        <p:blipFill>
          <a:blip r:embed="rId3"/>
          <a:stretch>
            <a:fillRect/>
          </a:stretch>
        </p:blipFill>
        <p:spPr>
          <a:xfrm>
            <a:off x="1403927" y="3227790"/>
            <a:ext cx="5095476" cy="2830944"/>
          </a:xfrm>
          <a:prstGeom prst="rect">
            <a:avLst/>
          </a:prstGeom>
          <a:ln w="76200">
            <a:solidFill>
              <a:srgbClr val="FF0000"/>
            </a:solidFill>
          </a:ln>
        </p:spPr>
      </p:pic>
      <p:pic>
        <p:nvPicPr>
          <p:cNvPr id="6" name="Picture 5"/>
          <p:cNvPicPr>
            <a:picLocks noChangeAspect="1"/>
          </p:cNvPicPr>
          <p:nvPr/>
        </p:nvPicPr>
        <p:blipFill>
          <a:blip r:embed="rId4"/>
          <a:stretch>
            <a:fillRect/>
          </a:stretch>
        </p:blipFill>
        <p:spPr>
          <a:xfrm>
            <a:off x="6908800" y="618518"/>
            <a:ext cx="4784436" cy="5218544"/>
          </a:xfrm>
          <a:prstGeom prst="rect">
            <a:avLst/>
          </a:prstGeom>
          <a:ln w="76200">
            <a:solidFill>
              <a:srgbClr val="00B050"/>
            </a:solidFill>
          </a:ln>
        </p:spPr>
      </p:pic>
    </p:spTree>
    <p:extLst>
      <p:ext uri="{BB962C8B-B14F-4D97-AF65-F5344CB8AC3E}">
        <p14:creationId xmlns:p14="http://schemas.microsoft.com/office/powerpoint/2010/main" val="21370400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775638" y="1669313"/>
            <a:ext cx="8145186" cy="4678204"/>
          </a:xfrm>
          <a:prstGeom prst="rect">
            <a:avLst/>
          </a:prstGeom>
          <a:solidFill>
            <a:schemeClr val="tx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a:spAutoFit/>
          </a:bodyPr>
          <a:lstStyle/>
          <a:p>
            <a:pPr lvl="0" defTabSz="914400" eaLnBrk="0" fontAlgn="base" hangingPunct="0">
              <a:spcBef>
                <a:spcPct val="0"/>
              </a:spcBef>
              <a:spcAft>
                <a:spcPct val="0"/>
              </a:spcAft>
            </a:pPr>
            <a:endParaRPr lang="en-US" altLang="en-US" dirty="0">
              <a:solidFill>
                <a:srgbClr val="000000"/>
              </a:solidFill>
              <a:latin typeface="Monaco"/>
            </a:endParaRPr>
          </a:p>
          <a:p>
            <a:pPr lvl="0" defTabSz="914400" eaLnBrk="0" fontAlgn="base" hangingPunct="0">
              <a:spcBef>
                <a:spcPct val="0"/>
              </a:spcBef>
              <a:spcAft>
                <a:spcPct val="0"/>
              </a:spcAft>
            </a:pPr>
            <a:endParaRPr lang="en-US" altLang="en-US" sz="2800" dirty="0">
              <a:solidFill>
                <a:srgbClr val="000000"/>
              </a:solidFill>
              <a:latin typeface="Monaco"/>
            </a:endParaRPr>
          </a:p>
          <a:p>
            <a:pPr lvl="0" defTabSz="914400" eaLnBrk="0" fontAlgn="base" hangingPunct="0">
              <a:spcBef>
                <a:spcPct val="0"/>
              </a:spcBef>
              <a:spcAft>
                <a:spcPct val="0"/>
              </a:spcAft>
            </a:pPr>
            <a:r>
              <a:rPr lang="en-US" altLang="en-US" sz="2800" b="1" dirty="0">
                <a:solidFill>
                  <a:srgbClr val="000088"/>
                </a:solidFill>
                <a:latin typeface="Monaco"/>
              </a:rPr>
              <a:t>class</a:t>
            </a:r>
            <a:r>
              <a:rPr lang="en-US" altLang="en-US" sz="2800" dirty="0">
                <a:solidFill>
                  <a:srgbClr val="000000"/>
                </a:solidFill>
                <a:latin typeface="Monaco"/>
              </a:rPr>
              <a:t> </a:t>
            </a:r>
            <a:r>
              <a:rPr lang="en-US" altLang="en-US" sz="2800" b="1" dirty="0">
                <a:solidFill>
                  <a:srgbClr val="660066"/>
                </a:solidFill>
                <a:latin typeface="Monaco"/>
              </a:rPr>
              <a:t>Account</a:t>
            </a:r>
            <a:r>
              <a:rPr lang="en-US" altLang="en-US" sz="2800" dirty="0">
                <a:solidFill>
                  <a:srgbClr val="000000"/>
                </a:solidFill>
                <a:latin typeface="Monaco"/>
              </a:rPr>
              <a:t> </a:t>
            </a:r>
            <a:r>
              <a:rPr lang="en-US" altLang="en-US" sz="2800" dirty="0">
                <a:solidFill>
                  <a:srgbClr val="666600"/>
                </a:solidFill>
                <a:latin typeface="Monaco"/>
              </a:rPr>
              <a:t>{</a:t>
            </a:r>
          </a:p>
          <a:p>
            <a:pPr lvl="0" defTabSz="914400" eaLnBrk="0" fontAlgn="base" hangingPunct="0">
              <a:spcBef>
                <a:spcPct val="0"/>
              </a:spcBef>
              <a:spcAft>
                <a:spcPct val="0"/>
              </a:spcAft>
            </a:pPr>
            <a:endParaRPr lang="en-US" altLang="en-US" sz="2800" dirty="0">
              <a:solidFill>
                <a:srgbClr val="666600"/>
              </a:solidFill>
              <a:latin typeface="Monaco"/>
            </a:endParaRPr>
          </a:p>
          <a:p>
            <a:pPr lvl="0" defTabSz="914400" eaLnBrk="0" fontAlgn="base" hangingPunct="0">
              <a:spcBef>
                <a:spcPct val="0"/>
              </a:spcBef>
              <a:spcAft>
                <a:spcPct val="0"/>
              </a:spcAft>
            </a:pPr>
            <a:r>
              <a:rPr lang="en-US" altLang="en-US" sz="2800" dirty="0">
                <a:solidFill>
                  <a:srgbClr val="000000"/>
                </a:solidFill>
                <a:latin typeface="Monaco"/>
              </a:rPr>
              <a:t> </a:t>
            </a:r>
            <a:r>
              <a:rPr lang="en-US" altLang="en-US" sz="2800" i="1" dirty="0">
                <a:solidFill>
                  <a:srgbClr val="880000"/>
                </a:solidFill>
                <a:latin typeface="Monaco"/>
              </a:rPr>
              <a:t>// member declarations</a:t>
            </a:r>
            <a:r>
              <a:rPr lang="en-US" altLang="en-US" sz="2800" dirty="0">
                <a:solidFill>
                  <a:srgbClr val="000000"/>
                </a:solidFill>
                <a:latin typeface="Monaco"/>
              </a:rPr>
              <a:t> </a:t>
            </a:r>
            <a:r>
              <a:rPr lang="en-US" altLang="en-US" sz="2800" dirty="0">
                <a:solidFill>
                  <a:srgbClr val="666600"/>
                </a:solidFill>
                <a:latin typeface="Monaco"/>
              </a:rPr>
              <a:t>}</a:t>
            </a:r>
            <a:r>
              <a:rPr lang="en-US" altLang="en-US" sz="2800" dirty="0">
                <a:solidFill>
                  <a:srgbClr val="000000"/>
                </a:solidFill>
                <a:latin typeface="Monaco"/>
              </a:rPr>
              <a:t> </a:t>
            </a:r>
          </a:p>
          <a:p>
            <a:pPr lvl="0" defTabSz="914400" eaLnBrk="0" fontAlgn="base" hangingPunct="0">
              <a:spcBef>
                <a:spcPct val="0"/>
              </a:spcBef>
              <a:spcAft>
                <a:spcPct val="0"/>
              </a:spcAft>
            </a:pPr>
            <a:endParaRPr lang="en-US" altLang="en-US" sz="2800" dirty="0">
              <a:solidFill>
                <a:srgbClr val="000000"/>
              </a:solidFill>
              <a:latin typeface="Monaco"/>
            </a:endParaRPr>
          </a:p>
          <a:p>
            <a:pPr lvl="0" defTabSz="914400" eaLnBrk="0" fontAlgn="base" hangingPunct="0">
              <a:spcBef>
                <a:spcPct val="0"/>
              </a:spcBef>
              <a:spcAft>
                <a:spcPct val="0"/>
              </a:spcAft>
            </a:pPr>
            <a:endParaRPr lang="en-US" altLang="en-US" sz="2800" dirty="0">
              <a:solidFill>
                <a:srgbClr val="000000"/>
              </a:solidFill>
              <a:latin typeface="Monaco"/>
            </a:endParaRPr>
          </a:p>
          <a:p>
            <a:pPr lvl="0" defTabSz="914400" eaLnBrk="0" fontAlgn="base" hangingPunct="0">
              <a:spcBef>
                <a:spcPct val="0"/>
              </a:spcBef>
              <a:spcAft>
                <a:spcPct val="0"/>
              </a:spcAft>
            </a:pPr>
            <a:r>
              <a:rPr lang="en-US" altLang="en-US" sz="2800" b="1" dirty="0">
                <a:solidFill>
                  <a:srgbClr val="000088"/>
                </a:solidFill>
                <a:latin typeface="Monaco"/>
              </a:rPr>
              <a:t>class</a:t>
            </a:r>
            <a:r>
              <a:rPr lang="en-US" altLang="en-US" sz="2800" dirty="0">
                <a:solidFill>
                  <a:srgbClr val="000000"/>
                </a:solidFill>
                <a:latin typeface="Monaco"/>
              </a:rPr>
              <a:t> </a:t>
            </a:r>
            <a:r>
              <a:rPr lang="en-US" altLang="en-US" sz="2800" b="1" dirty="0" err="1">
                <a:solidFill>
                  <a:srgbClr val="660066"/>
                </a:solidFill>
                <a:latin typeface="Monaco"/>
              </a:rPr>
              <a:t>SavingsAccount</a:t>
            </a:r>
            <a:r>
              <a:rPr lang="en-US" altLang="en-US" sz="2800" dirty="0">
                <a:solidFill>
                  <a:srgbClr val="000000"/>
                </a:solidFill>
                <a:latin typeface="Monaco"/>
              </a:rPr>
              <a:t> </a:t>
            </a:r>
            <a:r>
              <a:rPr lang="en-US" altLang="en-US" sz="2800" b="1" dirty="0">
                <a:solidFill>
                  <a:srgbClr val="000088"/>
                </a:solidFill>
                <a:latin typeface="Monaco"/>
              </a:rPr>
              <a:t>extends</a:t>
            </a:r>
            <a:r>
              <a:rPr lang="en-US" altLang="en-US" sz="2800" dirty="0">
                <a:solidFill>
                  <a:srgbClr val="000000"/>
                </a:solidFill>
                <a:latin typeface="Monaco"/>
              </a:rPr>
              <a:t> </a:t>
            </a:r>
            <a:r>
              <a:rPr lang="en-US" altLang="en-US" sz="2800" b="1" dirty="0">
                <a:solidFill>
                  <a:srgbClr val="660066"/>
                </a:solidFill>
                <a:latin typeface="Monaco"/>
              </a:rPr>
              <a:t>Account</a:t>
            </a:r>
            <a:r>
              <a:rPr lang="en-US" altLang="en-US" sz="2800" dirty="0">
                <a:solidFill>
                  <a:srgbClr val="000000"/>
                </a:solidFill>
                <a:latin typeface="Monaco"/>
              </a:rPr>
              <a:t> </a:t>
            </a:r>
            <a:r>
              <a:rPr lang="en-US" altLang="en-US" sz="2800" dirty="0">
                <a:solidFill>
                  <a:srgbClr val="666600"/>
                </a:solidFill>
                <a:latin typeface="Monaco"/>
              </a:rPr>
              <a:t>{</a:t>
            </a:r>
          </a:p>
          <a:p>
            <a:pPr lvl="0" defTabSz="914400" eaLnBrk="0" fontAlgn="base" hangingPunct="0">
              <a:spcBef>
                <a:spcPct val="0"/>
              </a:spcBef>
              <a:spcAft>
                <a:spcPct val="0"/>
              </a:spcAft>
            </a:pPr>
            <a:endParaRPr lang="en-US" altLang="en-US" sz="2800" dirty="0">
              <a:solidFill>
                <a:srgbClr val="666600"/>
              </a:solidFill>
              <a:latin typeface="Monaco"/>
            </a:endParaRPr>
          </a:p>
          <a:p>
            <a:pPr lvl="0" defTabSz="914400" eaLnBrk="0" fontAlgn="base" hangingPunct="0">
              <a:spcBef>
                <a:spcPct val="0"/>
              </a:spcBef>
              <a:spcAft>
                <a:spcPct val="0"/>
              </a:spcAft>
            </a:pPr>
            <a:r>
              <a:rPr lang="en-US" altLang="en-US" sz="2800" dirty="0">
                <a:solidFill>
                  <a:srgbClr val="000000"/>
                </a:solidFill>
                <a:latin typeface="Monaco"/>
              </a:rPr>
              <a:t> </a:t>
            </a:r>
            <a:r>
              <a:rPr lang="en-US" altLang="en-US" sz="2800" i="1" dirty="0">
                <a:solidFill>
                  <a:srgbClr val="880000"/>
                </a:solidFill>
                <a:latin typeface="Monaco"/>
              </a:rPr>
              <a:t>// inherit accessible members from Account</a:t>
            </a:r>
            <a:r>
              <a:rPr lang="en-US" altLang="en-US" sz="2800" dirty="0">
                <a:solidFill>
                  <a:srgbClr val="000000"/>
                </a:solidFill>
                <a:latin typeface="Monaco"/>
              </a:rPr>
              <a:t> </a:t>
            </a:r>
            <a:r>
              <a:rPr lang="en-US" altLang="en-US" sz="2800" i="1" dirty="0">
                <a:solidFill>
                  <a:srgbClr val="880000"/>
                </a:solidFill>
                <a:latin typeface="Monaco"/>
              </a:rPr>
              <a:t>// provide own member declarations</a:t>
            </a:r>
            <a:r>
              <a:rPr lang="en-US" altLang="en-US" sz="2800" dirty="0">
                <a:solidFill>
                  <a:srgbClr val="000000"/>
                </a:solidFill>
                <a:latin typeface="Monaco"/>
              </a:rPr>
              <a:t> </a:t>
            </a:r>
            <a:r>
              <a:rPr lang="en-US" altLang="en-US" sz="2800" dirty="0">
                <a:solidFill>
                  <a:srgbClr val="666600"/>
                </a:solidFill>
                <a:latin typeface="Monaco"/>
              </a:rPr>
              <a:t>}</a:t>
            </a:r>
            <a:r>
              <a:rPr lang="en-US" altLang="en-US" sz="2800" dirty="0"/>
              <a:t> </a:t>
            </a:r>
            <a:endParaRPr lang="en-US" altLang="en-US" sz="2800" dirty="0">
              <a:latin typeface="Arial" panose="020B0604020202020204" pitchFamily="34" charset="0"/>
            </a:endParaRPr>
          </a:p>
        </p:txBody>
      </p:sp>
      <p:sp>
        <p:nvSpPr>
          <p:cNvPr id="5" name="TextBox 4"/>
          <p:cNvSpPr txBox="1"/>
          <p:nvPr/>
        </p:nvSpPr>
        <p:spPr>
          <a:xfrm>
            <a:off x="3556214" y="536352"/>
            <a:ext cx="3851350" cy="830997"/>
          </a:xfrm>
          <a:prstGeom prst="rect">
            <a:avLst/>
          </a:prstGeom>
          <a:solidFill>
            <a:schemeClr val="accent1"/>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4800" dirty="0" smtClean="0"/>
              <a:t>Inheritance</a:t>
            </a:r>
            <a:endParaRPr lang="en-US" sz="4800" dirty="0"/>
          </a:p>
        </p:txBody>
      </p:sp>
    </p:spTree>
    <p:extLst>
      <p:ext uri="{BB962C8B-B14F-4D97-AF65-F5344CB8AC3E}">
        <p14:creationId xmlns:p14="http://schemas.microsoft.com/office/powerpoint/2010/main" val="1004934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239827"/>
            <a:ext cx="5250151" cy="947479"/>
          </a:xfrm>
          <a:solidFill>
            <a:schemeClr val="accent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r>
              <a:rPr lang="en-US" dirty="0"/>
              <a:t>Abstraction in </a:t>
            </a:r>
            <a:r>
              <a:rPr lang="en-US" dirty="0" smtClean="0"/>
              <a:t>Java</a:t>
            </a:r>
            <a:endParaRPr lang="en-US" dirty="0"/>
          </a:p>
        </p:txBody>
      </p:sp>
      <p:sp>
        <p:nvSpPr>
          <p:cNvPr id="3" name="Content Placeholder 2"/>
          <p:cNvSpPr>
            <a:spLocks noGrp="1"/>
          </p:cNvSpPr>
          <p:nvPr>
            <p:ph idx="1"/>
          </p:nvPr>
        </p:nvSpPr>
        <p:spPr>
          <a:xfrm>
            <a:off x="1178039" y="1187306"/>
            <a:ext cx="9905999" cy="1013634"/>
          </a:xfrm>
          <a:solidFill>
            <a:schemeClr val="accent2">
              <a:lumMod val="5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lstStyle/>
          <a:p>
            <a:r>
              <a:rPr lang="en-US" b="1" dirty="0">
                <a:effectLst/>
              </a:rPr>
              <a:t>Abstraction</a:t>
            </a:r>
            <a:r>
              <a:rPr lang="en-US" dirty="0">
                <a:effectLst/>
              </a:rPr>
              <a:t> is a process of hiding the implementation details and showing only functionality to the </a:t>
            </a:r>
            <a:r>
              <a:rPr lang="en-US" dirty="0" smtClean="0">
                <a:effectLst/>
              </a:rPr>
              <a:t>user.</a:t>
            </a:r>
            <a:endParaRPr lang="en-US"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8040" y="2349797"/>
            <a:ext cx="9905998" cy="436536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22225076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p:cNvSpPr>
            <a:spLocks noGrp="1"/>
          </p:cNvSpPr>
          <p:nvPr>
            <p:ph idx="1"/>
          </p:nvPr>
        </p:nvSpPr>
        <p:spPr>
          <a:xfrm>
            <a:off x="5156200" y="971352"/>
            <a:ext cx="5891209" cy="5198534"/>
          </a:xfrm>
        </p:spPr>
        <p:txBody>
          <a:bodyPr/>
          <a:lstStyle/>
          <a:p>
            <a:endParaRPr lang="en-US"/>
          </a:p>
        </p:txBody>
      </p:sp>
      <p:pic>
        <p:nvPicPr>
          <p:cNvPr id="10"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3019" y="646541"/>
            <a:ext cx="9966754" cy="6074612"/>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2894" y="646541"/>
            <a:ext cx="10387003" cy="6074612"/>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
        <p:nvSpPr>
          <p:cNvPr id="12" name="Rectangle 11"/>
          <p:cNvSpPr/>
          <p:nvPr/>
        </p:nvSpPr>
        <p:spPr>
          <a:xfrm>
            <a:off x="1330037" y="114804"/>
            <a:ext cx="9809736" cy="36933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dirty="0">
                <a:solidFill>
                  <a:srgbClr val="000000"/>
                </a:solidFill>
                <a:latin typeface="verdana" panose="020B0604030504040204" pitchFamily="34" charset="0"/>
              </a:rPr>
              <a:t>it shows only important things to the user and hides the internal details</a:t>
            </a:r>
            <a:endParaRPr lang="en-US" dirty="0"/>
          </a:p>
        </p:txBody>
      </p:sp>
    </p:spTree>
    <p:extLst>
      <p:ext uri="{BB962C8B-B14F-4D97-AF65-F5344CB8AC3E}">
        <p14:creationId xmlns:p14="http://schemas.microsoft.com/office/powerpoint/2010/main" val="319848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Object</a:t>
            </a:r>
            <a:r>
              <a:rPr lang="en-US" dirty="0"/>
              <a:t> </a:t>
            </a:r>
          </a:p>
        </p:txBody>
      </p:sp>
      <p:sp>
        <p:nvSpPr>
          <p:cNvPr id="3" name="Content Placeholder 2"/>
          <p:cNvSpPr>
            <a:spLocks noGrp="1"/>
          </p:cNvSpPr>
          <p:nvPr>
            <p:ph idx="1"/>
          </p:nvPr>
        </p:nvSpPr>
        <p:spPr>
          <a:xfrm>
            <a:off x="1251678" y="1708727"/>
            <a:ext cx="10178322" cy="4719782"/>
          </a:xfrm>
        </p:spPr>
        <p:txBody>
          <a:bodyPr>
            <a:normAutofit fontScale="92500" lnSpcReduction="20000"/>
          </a:bodyPr>
          <a:lstStyle/>
          <a:p>
            <a:r>
              <a:rPr lang="en-US" b="1" dirty="0"/>
              <a:t>Object</a:t>
            </a:r>
            <a:r>
              <a:rPr lang="en-US" dirty="0"/>
              <a:t> means a real word entity such as pen, chair, table etc</a:t>
            </a:r>
            <a:r>
              <a:rPr lang="en-US" dirty="0" smtClean="0"/>
              <a:t>.</a:t>
            </a:r>
          </a:p>
          <a:p>
            <a:r>
              <a:rPr lang="en-US" b="1" dirty="0" smtClean="0"/>
              <a:t>Object-Oriented </a:t>
            </a:r>
            <a:r>
              <a:rPr lang="en-US" b="1" dirty="0"/>
              <a:t>Programming</a:t>
            </a:r>
            <a:r>
              <a:rPr lang="en-US" dirty="0"/>
              <a:t> is a methodology or paradigm to design a program using classes and objects</a:t>
            </a:r>
            <a:r>
              <a:rPr lang="en-US" dirty="0" smtClean="0"/>
              <a:t>.</a:t>
            </a:r>
          </a:p>
          <a:p>
            <a:r>
              <a:rPr lang="en-US" dirty="0"/>
              <a:t>It simplifies </a:t>
            </a:r>
            <a:r>
              <a:rPr lang="en-US" dirty="0" smtClean="0"/>
              <a:t>some </a:t>
            </a:r>
            <a:r>
              <a:rPr lang="en-US" dirty="0"/>
              <a:t>concepts</a:t>
            </a:r>
            <a:r>
              <a:rPr lang="en-US" dirty="0" smtClean="0"/>
              <a:t>:</a:t>
            </a:r>
          </a:p>
          <a:p>
            <a:endParaRPr lang="en-US" dirty="0"/>
          </a:p>
          <a:p>
            <a:r>
              <a:rPr lang="en-US" b="1" dirty="0">
                <a:solidFill>
                  <a:schemeClr val="tx1"/>
                </a:solidFill>
                <a:effectLst>
                  <a:outerShdw blurRad="38100" dist="38100" dir="2700000" algn="tl">
                    <a:srgbClr val="000000">
                      <a:alpha val="43137"/>
                    </a:srgbClr>
                  </a:outerShdw>
                </a:effectLst>
              </a:rPr>
              <a:t>Object</a:t>
            </a:r>
          </a:p>
          <a:p>
            <a:r>
              <a:rPr lang="en-US" b="1" dirty="0">
                <a:solidFill>
                  <a:schemeClr val="tx1"/>
                </a:solidFill>
                <a:effectLst>
                  <a:outerShdw blurRad="38100" dist="38100" dir="2700000" algn="tl">
                    <a:srgbClr val="000000">
                      <a:alpha val="43137"/>
                    </a:srgbClr>
                  </a:outerShdw>
                </a:effectLst>
              </a:rPr>
              <a:t>Class</a:t>
            </a:r>
          </a:p>
          <a:p>
            <a:r>
              <a:rPr lang="en-US" b="1" dirty="0">
                <a:solidFill>
                  <a:schemeClr val="tx1"/>
                </a:solidFill>
                <a:effectLst>
                  <a:outerShdw blurRad="38100" dist="38100" dir="2700000" algn="tl">
                    <a:srgbClr val="000000">
                      <a:alpha val="43137"/>
                    </a:srgbClr>
                  </a:outerShdw>
                </a:effectLst>
              </a:rPr>
              <a:t>Inheritance</a:t>
            </a:r>
          </a:p>
          <a:p>
            <a:r>
              <a:rPr lang="en-US" b="1" dirty="0">
                <a:solidFill>
                  <a:schemeClr val="tx1"/>
                </a:solidFill>
                <a:effectLst>
                  <a:outerShdw blurRad="38100" dist="38100" dir="2700000" algn="tl">
                    <a:srgbClr val="000000">
                      <a:alpha val="43137"/>
                    </a:srgbClr>
                  </a:outerShdw>
                </a:effectLst>
              </a:rPr>
              <a:t>Polymorphism</a:t>
            </a:r>
          </a:p>
          <a:p>
            <a:r>
              <a:rPr lang="en-US" b="1" dirty="0">
                <a:solidFill>
                  <a:schemeClr val="tx1"/>
                </a:solidFill>
                <a:effectLst>
                  <a:outerShdw blurRad="38100" dist="38100" dir="2700000" algn="tl">
                    <a:srgbClr val="000000">
                      <a:alpha val="43137"/>
                    </a:srgbClr>
                  </a:outerShdw>
                </a:effectLst>
              </a:rPr>
              <a:t>Abstraction</a:t>
            </a:r>
          </a:p>
          <a:p>
            <a:r>
              <a:rPr lang="en-US" b="1" dirty="0" smtClean="0">
                <a:solidFill>
                  <a:schemeClr val="tx1"/>
                </a:solidFill>
                <a:effectLst>
                  <a:outerShdw blurRad="38100" dist="38100" dir="2700000" algn="tl">
                    <a:srgbClr val="000000">
                      <a:alpha val="43137"/>
                    </a:srgbClr>
                  </a:outerShdw>
                </a:effectLst>
              </a:rPr>
              <a:t>Encapsulation</a:t>
            </a:r>
          </a:p>
          <a:p>
            <a:r>
              <a:rPr lang="en-US" b="1" dirty="0" smtClean="0">
                <a:solidFill>
                  <a:schemeClr val="tx1"/>
                </a:solidFill>
                <a:effectLst>
                  <a:outerShdw blurRad="38100" dist="38100" dir="2700000" algn="tl">
                    <a:srgbClr val="000000">
                      <a:alpha val="43137"/>
                    </a:srgbClr>
                  </a:outerShdw>
                </a:effectLst>
              </a:rPr>
              <a:t>Interface</a:t>
            </a:r>
          </a:p>
          <a:p>
            <a:r>
              <a:rPr lang="en-US" b="1" dirty="0" smtClean="0">
                <a:solidFill>
                  <a:schemeClr val="tx1"/>
                </a:solidFill>
                <a:effectLst>
                  <a:outerShdw blurRad="38100" dist="38100" dir="2700000" algn="tl">
                    <a:srgbClr val="000000">
                      <a:alpha val="43137"/>
                    </a:srgbClr>
                  </a:outerShdw>
                </a:effectLst>
              </a:rPr>
              <a:t>Constructor</a:t>
            </a:r>
            <a:endParaRPr lang="en-US" b="1" dirty="0">
              <a:solidFill>
                <a:schemeClr val="tx1"/>
              </a:solidFill>
              <a:effectLst>
                <a:outerShdw blurRad="38100" dist="38100" dir="2700000" algn="tl">
                  <a:srgbClr val="000000">
                    <a:alpha val="43137"/>
                  </a:srgbClr>
                </a:outerShdw>
              </a:effectLst>
            </a:endParaRPr>
          </a:p>
          <a:p>
            <a:endParaRPr lang="en-US" dirty="0"/>
          </a:p>
        </p:txBody>
      </p:sp>
      <p:sp>
        <p:nvSpPr>
          <p:cNvPr id="6" name="Right Brace 5"/>
          <p:cNvSpPr/>
          <p:nvPr/>
        </p:nvSpPr>
        <p:spPr>
          <a:xfrm>
            <a:off x="4987636" y="3278909"/>
            <a:ext cx="711200" cy="281709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6763" y="3200859"/>
            <a:ext cx="2683012" cy="2676304"/>
          </a:xfrm>
          <a:prstGeom prst="rect">
            <a:avLst/>
          </a:prstGeom>
        </p:spPr>
      </p:pic>
    </p:spTree>
    <p:extLst>
      <p:ext uri="{BB962C8B-B14F-4D97-AF65-F5344CB8AC3E}">
        <p14:creationId xmlns:p14="http://schemas.microsoft.com/office/powerpoint/2010/main" val="134678669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7" name="Content Placeholder 6"/>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b="10478"/>
          <a:stretch/>
        </p:blipFill>
        <p:spPr>
          <a:xfrm>
            <a:off x="1286524" y="895927"/>
            <a:ext cx="9375630" cy="5683314"/>
          </a:xfrm>
          <a:prstGeom prst="rect">
            <a:avLst/>
          </a:prstGeom>
          <a:ln w="228600" cap="sq" cmpd="thickThin">
            <a:solidFill>
              <a:srgbClr val="000000"/>
            </a:solidFill>
            <a:prstDash val="solid"/>
            <a:miter lim="800000"/>
          </a:ln>
          <a:effectLst>
            <a:innerShdw blurRad="76200">
              <a:srgbClr val="000000"/>
            </a:innerShdw>
          </a:effectLst>
        </p:spPr>
      </p:pic>
      <p:sp>
        <p:nvSpPr>
          <p:cNvPr id="8" name="Rectangle 7"/>
          <p:cNvSpPr/>
          <p:nvPr/>
        </p:nvSpPr>
        <p:spPr>
          <a:xfrm>
            <a:off x="1498653" y="249186"/>
            <a:ext cx="8951371" cy="369332"/>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a:solidFill>
                  <a:srgbClr val="000000"/>
                </a:solidFill>
                <a:latin typeface="verdana" panose="020B0604030504040204" pitchFamily="34" charset="0"/>
              </a:rPr>
              <a:t>Abstraction lets you focus on what the object does instead of how it does it</a:t>
            </a:r>
            <a:endParaRPr lang="en-US"/>
          </a:p>
        </p:txBody>
      </p:sp>
    </p:spTree>
    <p:extLst>
      <p:ext uri="{BB962C8B-B14F-4D97-AF65-F5344CB8AC3E}">
        <p14:creationId xmlns:p14="http://schemas.microsoft.com/office/powerpoint/2010/main" val="26914120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28436" y="708811"/>
            <a:ext cx="9528752" cy="449870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251709137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lumMod val="75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dirty="0" smtClean="0"/>
              <a:t>Why java need Abstraction ?</a:t>
            </a:r>
            <a:endParaRPr lang="en-US" dirty="0"/>
          </a:p>
        </p:txBody>
      </p:sp>
      <p:sp>
        <p:nvSpPr>
          <p:cNvPr id="3" name="Content Placeholder 2"/>
          <p:cNvSpPr>
            <a:spLocks noGrp="1"/>
          </p:cNvSpPr>
          <p:nvPr>
            <p:ph idx="1"/>
          </p:nvPr>
        </p:nvSpPr>
        <p:spPr>
          <a:solidFill>
            <a:schemeClr val="tx1"/>
          </a:solidFill>
        </p:spPr>
        <p:txBody>
          <a:bodyPr>
            <a:normAutofit/>
          </a:bodyPr>
          <a:lstStyle/>
          <a:p>
            <a:r>
              <a:rPr lang="en-US" sz="3600" dirty="0" smtClean="0">
                <a:solidFill>
                  <a:srgbClr val="00B0F0"/>
                </a:solidFill>
                <a:effectLst/>
              </a:rPr>
              <a:t>Hiding </a:t>
            </a:r>
            <a:r>
              <a:rPr lang="en-US" sz="3600" dirty="0">
                <a:solidFill>
                  <a:srgbClr val="00B0F0"/>
                </a:solidFill>
                <a:effectLst/>
              </a:rPr>
              <a:t>the implementation details and showing only functionality to the user.</a:t>
            </a:r>
            <a:endParaRPr lang="en-US" sz="3600" dirty="0">
              <a:solidFill>
                <a:srgbClr val="00B0F0"/>
              </a:solidFill>
            </a:endParaRPr>
          </a:p>
        </p:txBody>
      </p:sp>
    </p:spTree>
    <p:extLst>
      <p:ext uri="{BB962C8B-B14F-4D97-AF65-F5344CB8AC3E}">
        <p14:creationId xmlns:p14="http://schemas.microsoft.com/office/powerpoint/2010/main" val="29605978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00B050"/>
          </a:solidFill>
        </p:spPr>
        <p:txBody>
          <a:bodyPr/>
          <a:lstStyle/>
          <a:p>
            <a:r>
              <a:rPr lang="en-US" dirty="0">
                <a:effectLst/>
              </a:rPr>
              <a:t>Ways to achieve </a:t>
            </a:r>
            <a:r>
              <a:rPr lang="en-US" dirty="0" smtClean="0">
                <a:effectLst/>
              </a:rPr>
              <a:t>Abstraction in java</a:t>
            </a:r>
            <a:r>
              <a:rPr lang="en-US" dirty="0">
                <a:effectLst/>
              </a:rPr>
              <a:t/>
            </a:r>
            <a:br>
              <a:rPr lang="en-US" dirty="0">
                <a:effectLst/>
              </a:rPr>
            </a:br>
            <a:endParaRPr lang="en-US" dirty="0"/>
          </a:p>
        </p:txBody>
      </p:sp>
      <p:sp>
        <p:nvSpPr>
          <p:cNvPr id="3" name="Content Placeholder 2"/>
          <p:cNvSpPr>
            <a:spLocks noGrp="1"/>
          </p:cNvSpPr>
          <p:nvPr>
            <p:ph idx="1"/>
          </p:nvPr>
        </p:nvSpPr>
        <p:spPr>
          <a:solidFill>
            <a:schemeClr val="bg1"/>
          </a:solidFill>
        </p:spPr>
        <p:txBody>
          <a:bodyPr/>
          <a:lstStyle/>
          <a:p>
            <a:r>
              <a:rPr lang="en-US" sz="3600" dirty="0" smtClean="0">
                <a:effectLst/>
              </a:rPr>
              <a:t>There </a:t>
            </a:r>
            <a:r>
              <a:rPr lang="en-US" sz="3600" dirty="0">
                <a:effectLst/>
              </a:rPr>
              <a:t>are two ways to achieve abstraction in java</a:t>
            </a:r>
          </a:p>
          <a:p>
            <a:r>
              <a:rPr lang="en-US" sz="3600" dirty="0">
                <a:solidFill>
                  <a:srgbClr val="FFC000"/>
                </a:solidFill>
                <a:effectLst/>
              </a:rPr>
              <a:t>Abstract class (0 to 100%)</a:t>
            </a:r>
          </a:p>
          <a:p>
            <a:r>
              <a:rPr lang="en-US" sz="3600" dirty="0">
                <a:solidFill>
                  <a:srgbClr val="FFC000"/>
                </a:solidFill>
                <a:effectLst/>
              </a:rPr>
              <a:t>Interface (100%)</a:t>
            </a:r>
          </a:p>
          <a:p>
            <a:endParaRPr lang="en-US" dirty="0"/>
          </a:p>
        </p:txBody>
      </p:sp>
    </p:spTree>
    <p:extLst>
      <p:ext uri="{BB962C8B-B14F-4D97-AF65-F5344CB8AC3E}">
        <p14:creationId xmlns:p14="http://schemas.microsoft.com/office/powerpoint/2010/main" val="32719942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8"/>
            <a:ext cx="10426810" cy="1478570"/>
          </a:xfrm>
          <a:solidFill>
            <a:srgbClr val="00B0F0"/>
          </a:solidFill>
        </p:spPr>
        <p:txBody>
          <a:bodyPr/>
          <a:lstStyle/>
          <a:p>
            <a:r>
              <a:rPr lang="en-US" dirty="0" smtClean="0"/>
              <a:t>Rule of abstraction in java</a:t>
            </a:r>
            <a:endParaRPr lang="en-US" dirty="0"/>
          </a:p>
        </p:txBody>
      </p:sp>
      <p:sp>
        <p:nvSpPr>
          <p:cNvPr id="3" name="Content Placeholder 2"/>
          <p:cNvSpPr>
            <a:spLocks noGrp="1"/>
          </p:cNvSpPr>
          <p:nvPr>
            <p:ph idx="1"/>
          </p:nvPr>
        </p:nvSpPr>
        <p:spPr>
          <a:xfrm>
            <a:off x="1141412" y="1871330"/>
            <a:ext cx="10426811" cy="3919871"/>
          </a:xfrm>
          <a:solidFill>
            <a:schemeClr val="tx1"/>
          </a:solidFill>
        </p:spPr>
        <p:txBody>
          <a:bodyPr/>
          <a:lstStyle/>
          <a:p>
            <a:r>
              <a:rPr lang="en-US" b="1" dirty="0" smtClean="0">
                <a:solidFill>
                  <a:schemeClr val="bg1"/>
                </a:solidFill>
              </a:rPr>
              <a:t>Use abstract class (use abstract word before class name)</a:t>
            </a:r>
          </a:p>
          <a:p>
            <a:r>
              <a:rPr lang="en-US" b="1" dirty="0" smtClean="0">
                <a:solidFill>
                  <a:schemeClr val="bg1"/>
                </a:solidFill>
              </a:rPr>
              <a:t>Abstract class contain abstract or non-abstract method</a:t>
            </a:r>
          </a:p>
          <a:p>
            <a:r>
              <a:rPr lang="en-US" b="1" dirty="0" smtClean="0">
                <a:solidFill>
                  <a:schemeClr val="bg1"/>
                </a:solidFill>
              </a:rPr>
              <a:t>Use interface (contain </a:t>
            </a:r>
            <a:r>
              <a:rPr lang="en-US" b="1" dirty="0" smtClean="0">
                <a:solidFill>
                  <a:schemeClr val="bg1"/>
                </a:solidFill>
              </a:rPr>
              <a:t>only incomplete </a:t>
            </a:r>
            <a:r>
              <a:rPr lang="en-US" b="1" dirty="0" smtClean="0">
                <a:solidFill>
                  <a:schemeClr val="bg1"/>
                </a:solidFill>
              </a:rPr>
              <a:t>or abstract method)</a:t>
            </a:r>
          </a:p>
          <a:p>
            <a:r>
              <a:rPr lang="en-US" b="1" dirty="0" smtClean="0">
                <a:solidFill>
                  <a:schemeClr val="bg1"/>
                </a:solidFill>
              </a:rPr>
              <a:t>Must be inheritance(extends) –abstract class to other class and complete abstract class</a:t>
            </a:r>
          </a:p>
          <a:p>
            <a:r>
              <a:rPr lang="en-US" b="1" dirty="0" smtClean="0">
                <a:solidFill>
                  <a:schemeClr val="bg1"/>
                </a:solidFill>
              </a:rPr>
              <a:t>Must be implement interface to another class  to complete abstract method in side interface</a:t>
            </a:r>
            <a:endParaRPr lang="en-US" b="1" dirty="0">
              <a:solidFill>
                <a:schemeClr val="bg1"/>
              </a:solidFill>
            </a:endParaRPr>
          </a:p>
        </p:txBody>
      </p:sp>
    </p:spTree>
    <p:extLst>
      <p:ext uri="{BB962C8B-B14F-4D97-AF65-F5344CB8AC3E}">
        <p14:creationId xmlns:p14="http://schemas.microsoft.com/office/powerpoint/2010/main" val="16566878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4394" y="125979"/>
            <a:ext cx="6293859" cy="511976"/>
          </a:xfrm>
          <a:solidFill>
            <a:schemeClr val="accent2"/>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fontScale="90000"/>
          </a:bodyPr>
          <a:lstStyle/>
          <a:p>
            <a:r>
              <a:rPr lang="en-US" dirty="0" smtClean="0"/>
              <a:t>Abstraction vs Inheritance</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7939246"/>
              </p:ext>
            </p:extLst>
          </p:nvPr>
        </p:nvGraphicFramePr>
        <p:xfrm>
          <a:off x="372140" y="637955"/>
          <a:ext cx="11430000" cy="6144336"/>
        </p:xfrm>
        <a:graphic>
          <a:graphicData uri="http://schemas.openxmlformats.org/drawingml/2006/table">
            <a:tbl>
              <a:tblPr firstRow="1" bandRow="1">
                <a:tableStyleId>{F5AB1C69-6EDB-4FF4-983F-18BD219EF322}</a:tableStyleId>
              </a:tblPr>
              <a:tblGrid>
                <a:gridCol w="3810000">
                  <a:extLst>
                    <a:ext uri="{9D8B030D-6E8A-4147-A177-3AD203B41FA5}">
                      <a16:colId xmlns:a16="http://schemas.microsoft.com/office/drawing/2014/main" val="772788478"/>
                    </a:ext>
                  </a:extLst>
                </a:gridCol>
                <a:gridCol w="3810000">
                  <a:extLst>
                    <a:ext uri="{9D8B030D-6E8A-4147-A177-3AD203B41FA5}">
                      <a16:colId xmlns:a16="http://schemas.microsoft.com/office/drawing/2014/main" val="3316589700"/>
                    </a:ext>
                  </a:extLst>
                </a:gridCol>
                <a:gridCol w="3810000">
                  <a:extLst>
                    <a:ext uri="{9D8B030D-6E8A-4147-A177-3AD203B41FA5}">
                      <a16:colId xmlns:a16="http://schemas.microsoft.com/office/drawing/2014/main" val="306281999"/>
                    </a:ext>
                  </a:extLst>
                </a:gridCol>
              </a:tblGrid>
              <a:tr h="466128">
                <a:tc>
                  <a:txBody>
                    <a:bodyPr/>
                    <a:lstStyle/>
                    <a:p>
                      <a:r>
                        <a:rPr lang="en-US" sz="2400" dirty="0" smtClean="0"/>
                        <a:t>Points</a:t>
                      </a:r>
                      <a:endParaRPr lang="en-US" sz="2400" dirty="0"/>
                    </a:p>
                  </a:txBody>
                  <a:tcPr/>
                </a:tc>
                <a:tc>
                  <a:txBody>
                    <a:bodyPr/>
                    <a:lstStyle/>
                    <a:p>
                      <a:r>
                        <a:rPr lang="en-US" sz="2400" dirty="0" smtClean="0"/>
                        <a:t>Abstraction</a:t>
                      </a:r>
                      <a:endParaRPr lang="en-US" sz="2400" dirty="0"/>
                    </a:p>
                  </a:txBody>
                  <a:tcPr/>
                </a:tc>
                <a:tc>
                  <a:txBody>
                    <a:bodyPr/>
                    <a:lstStyle/>
                    <a:p>
                      <a:r>
                        <a:rPr lang="en-US" sz="2400" dirty="0" smtClean="0"/>
                        <a:t>Inheritance</a:t>
                      </a:r>
                      <a:endParaRPr lang="en-US" sz="2400" dirty="0"/>
                    </a:p>
                  </a:txBody>
                  <a:tcPr/>
                </a:tc>
                <a:extLst>
                  <a:ext uri="{0D108BD9-81ED-4DB2-BD59-A6C34878D82A}">
                    <a16:rowId xmlns:a16="http://schemas.microsoft.com/office/drawing/2014/main" val="180899431"/>
                  </a:ext>
                </a:extLst>
              </a:tr>
              <a:tr h="466128">
                <a:tc>
                  <a:txBody>
                    <a:bodyPr/>
                    <a:lstStyle/>
                    <a:p>
                      <a:r>
                        <a:rPr lang="en-US" sz="2400" dirty="0" smtClean="0"/>
                        <a:t>Class</a:t>
                      </a:r>
                      <a:endParaRPr lang="en-US" sz="2400" dirty="0"/>
                    </a:p>
                  </a:txBody>
                  <a:tcPr/>
                </a:tc>
                <a:tc>
                  <a:txBody>
                    <a:bodyPr/>
                    <a:lstStyle/>
                    <a:p>
                      <a:r>
                        <a:rPr lang="en-US" sz="2400" dirty="0" smtClean="0"/>
                        <a:t>Abstract class</a:t>
                      </a:r>
                      <a:endParaRPr lang="en-US" sz="2400" dirty="0"/>
                    </a:p>
                  </a:txBody>
                  <a:tcPr/>
                </a:tc>
                <a:tc>
                  <a:txBody>
                    <a:bodyPr/>
                    <a:lstStyle/>
                    <a:p>
                      <a:r>
                        <a:rPr lang="en-US" sz="2400" dirty="0" smtClean="0"/>
                        <a:t>Concrete class</a:t>
                      </a:r>
                      <a:endParaRPr lang="en-US" sz="2400" dirty="0"/>
                    </a:p>
                  </a:txBody>
                  <a:tcPr/>
                </a:tc>
                <a:extLst>
                  <a:ext uri="{0D108BD9-81ED-4DB2-BD59-A6C34878D82A}">
                    <a16:rowId xmlns:a16="http://schemas.microsoft.com/office/drawing/2014/main" val="3828553898"/>
                  </a:ext>
                </a:extLst>
              </a:tr>
              <a:tr h="737932">
                <a:tc>
                  <a:txBody>
                    <a:bodyPr/>
                    <a:lstStyle/>
                    <a:p>
                      <a:r>
                        <a:rPr lang="en-US" sz="2400" dirty="0" smtClean="0"/>
                        <a:t>Method</a:t>
                      </a:r>
                      <a:endParaRPr lang="en-US" sz="2400" dirty="0"/>
                    </a:p>
                  </a:txBody>
                  <a:tcPr/>
                </a:tc>
                <a:tc>
                  <a:txBody>
                    <a:bodyPr/>
                    <a:lstStyle/>
                    <a:p>
                      <a:r>
                        <a:rPr lang="en-US" sz="2400" dirty="0" smtClean="0"/>
                        <a:t>Abstract or non-abstract method</a:t>
                      </a:r>
                      <a:endParaRPr lang="en-US" sz="2400" dirty="0"/>
                    </a:p>
                  </a:txBody>
                  <a:tcPr/>
                </a:tc>
                <a:tc>
                  <a:txBody>
                    <a:bodyPr/>
                    <a:lstStyle/>
                    <a:p>
                      <a:r>
                        <a:rPr lang="en-US" sz="2400" dirty="0" smtClean="0"/>
                        <a:t>non-abstract method</a:t>
                      </a:r>
                      <a:endParaRPr lang="en-US" sz="2400" dirty="0"/>
                    </a:p>
                  </a:txBody>
                  <a:tcPr/>
                </a:tc>
                <a:extLst>
                  <a:ext uri="{0D108BD9-81ED-4DB2-BD59-A6C34878D82A}">
                    <a16:rowId xmlns:a16="http://schemas.microsoft.com/office/drawing/2014/main" val="3199666255"/>
                  </a:ext>
                </a:extLst>
              </a:tr>
              <a:tr h="1065902">
                <a:tc>
                  <a:txBody>
                    <a:bodyPr/>
                    <a:lstStyle/>
                    <a:p>
                      <a:r>
                        <a:rPr lang="en-US" sz="2400" dirty="0" smtClean="0"/>
                        <a:t>Create object / instantiation</a:t>
                      </a:r>
                      <a:r>
                        <a:rPr lang="en-US" sz="2400" baseline="0" dirty="0" smtClean="0"/>
                        <a:t> </a:t>
                      </a:r>
                      <a:endParaRPr lang="en-US" sz="2400" dirty="0"/>
                    </a:p>
                  </a:txBody>
                  <a:tcPr/>
                </a:tc>
                <a:tc>
                  <a:txBody>
                    <a:bodyPr/>
                    <a:lstStyle/>
                    <a:p>
                      <a:r>
                        <a:rPr lang="en-US" sz="2400" dirty="0" smtClean="0"/>
                        <a:t>Can not instantiation of same class(no object creation)</a:t>
                      </a:r>
                      <a:endParaRPr lang="en-US" sz="2400" dirty="0"/>
                    </a:p>
                  </a:txBody>
                  <a:tcPr/>
                </a:tc>
                <a:tc>
                  <a:txBody>
                    <a:bodyPr/>
                    <a:lstStyle/>
                    <a:p>
                      <a:r>
                        <a:rPr lang="en-US" sz="2400" dirty="0" smtClean="0"/>
                        <a:t>Possible</a:t>
                      </a:r>
                      <a:endParaRPr lang="en-US" sz="2400" dirty="0"/>
                    </a:p>
                  </a:txBody>
                  <a:tcPr/>
                </a:tc>
                <a:extLst>
                  <a:ext uri="{0D108BD9-81ED-4DB2-BD59-A6C34878D82A}">
                    <a16:rowId xmlns:a16="http://schemas.microsoft.com/office/drawing/2014/main" val="2623122275"/>
                  </a:ext>
                </a:extLst>
              </a:tr>
              <a:tr h="737932">
                <a:tc>
                  <a:txBody>
                    <a:bodyPr/>
                    <a:lstStyle/>
                    <a:p>
                      <a:r>
                        <a:rPr lang="en-US" sz="2400" dirty="0" smtClean="0"/>
                        <a:t>Why java need?</a:t>
                      </a:r>
                      <a:endParaRPr lang="en-US" sz="2400" dirty="0"/>
                    </a:p>
                  </a:txBody>
                  <a:tcPr/>
                </a:tc>
                <a:tc>
                  <a:txBody>
                    <a:bodyPr/>
                    <a:lstStyle/>
                    <a:p>
                      <a:r>
                        <a:rPr lang="en-US" sz="2400" dirty="0" smtClean="0"/>
                        <a:t>Hiding detailed implementation</a:t>
                      </a:r>
                      <a:endParaRPr lang="en-US" sz="2400" dirty="0"/>
                    </a:p>
                  </a:txBody>
                  <a:tcPr/>
                </a:tc>
                <a:tc>
                  <a:txBody>
                    <a:bodyPr/>
                    <a:lstStyle/>
                    <a:p>
                      <a:r>
                        <a:rPr lang="en-US" sz="2400" dirty="0" smtClean="0"/>
                        <a:t>Getting propertied from parent</a:t>
                      </a:r>
                      <a:r>
                        <a:rPr lang="en-US" sz="2400" baseline="0" dirty="0" smtClean="0"/>
                        <a:t> to</a:t>
                      </a:r>
                      <a:r>
                        <a:rPr lang="en-US" sz="2400" dirty="0" smtClean="0"/>
                        <a:t> child class</a:t>
                      </a:r>
                      <a:endParaRPr lang="en-US" sz="2400" dirty="0"/>
                    </a:p>
                  </a:txBody>
                  <a:tcPr/>
                </a:tc>
                <a:extLst>
                  <a:ext uri="{0D108BD9-81ED-4DB2-BD59-A6C34878D82A}">
                    <a16:rowId xmlns:a16="http://schemas.microsoft.com/office/drawing/2014/main" val="66656131"/>
                  </a:ext>
                </a:extLst>
              </a:tr>
              <a:tr h="1393872">
                <a:tc>
                  <a:txBody>
                    <a:bodyPr/>
                    <a:lstStyle/>
                    <a:p>
                      <a:r>
                        <a:rPr lang="en-US" sz="2400" dirty="0" smtClean="0"/>
                        <a:t>Dependency </a:t>
                      </a:r>
                      <a:endParaRPr lang="en-US" sz="2400" dirty="0"/>
                    </a:p>
                  </a:txBody>
                  <a:tcPr/>
                </a:tc>
                <a:tc>
                  <a:txBody>
                    <a:bodyPr/>
                    <a:lstStyle/>
                    <a:p>
                      <a:r>
                        <a:rPr lang="en-US" sz="2400" dirty="0" smtClean="0"/>
                        <a:t>If Abstract class or abstract method-</a:t>
                      </a:r>
                      <a:r>
                        <a:rPr lang="en-US" sz="2400" baseline="0" dirty="0" smtClean="0"/>
                        <a:t> must inherited and complete the class and methods</a:t>
                      </a:r>
                      <a:endParaRPr lang="en-US" sz="2400" dirty="0"/>
                    </a:p>
                  </a:txBody>
                  <a:tcPr/>
                </a:tc>
                <a:tc>
                  <a:txBody>
                    <a:bodyPr/>
                    <a:lstStyle/>
                    <a:p>
                      <a:r>
                        <a:rPr lang="en-US" sz="2400" dirty="0" smtClean="0"/>
                        <a:t>If we want to get parent properties to</a:t>
                      </a:r>
                      <a:r>
                        <a:rPr lang="en-US" sz="2400" baseline="0" dirty="0" smtClean="0"/>
                        <a:t> child than need inheritance</a:t>
                      </a:r>
                      <a:endParaRPr lang="en-US" sz="2400" dirty="0"/>
                    </a:p>
                  </a:txBody>
                  <a:tcPr/>
                </a:tc>
                <a:extLst>
                  <a:ext uri="{0D108BD9-81ED-4DB2-BD59-A6C34878D82A}">
                    <a16:rowId xmlns:a16="http://schemas.microsoft.com/office/drawing/2014/main" val="1367411803"/>
                  </a:ext>
                </a:extLst>
              </a:tr>
              <a:tr h="737932">
                <a:tc>
                  <a:txBody>
                    <a:bodyPr/>
                    <a:lstStyle/>
                    <a:p>
                      <a:r>
                        <a:rPr lang="en-US" sz="2400" dirty="0" smtClean="0"/>
                        <a:t>How to do in</a:t>
                      </a:r>
                      <a:r>
                        <a:rPr lang="en-US" sz="2400" baseline="0" dirty="0" smtClean="0"/>
                        <a:t> java</a:t>
                      </a:r>
                      <a:endParaRPr lang="en-US" sz="2400" dirty="0"/>
                    </a:p>
                  </a:txBody>
                  <a:tcPr/>
                </a:tc>
                <a:tc>
                  <a:txBody>
                    <a:bodyPr/>
                    <a:lstStyle/>
                    <a:p>
                      <a:r>
                        <a:rPr lang="en-US" sz="2400" dirty="0" smtClean="0"/>
                        <a:t>By Abstract class and interface</a:t>
                      </a:r>
                      <a:endParaRPr lang="en-US" sz="2400" dirty="0"/>
                    </a:p>
                  </a:txBody>
                  <a:tcPr/>
                </a:tc>
                <a:tc>
                  <a:txBody>
                    <a:bodyPr/>
                    <a:lstStyle/>
                    <a:p>
                      <a:r>
                        <a:rPr lang="en-US" sz="2400" dirty="0" smtClean="0"/>
                        <a:t>By using extends word</a:t>
                      </a:r>
                      <a:endParaRPr lang="en-US" sz="2400" dirty="0"/>
                    </a:p>
                  </a:txBody>
                  <a:tcPr/>
                </a:tc>
                <a:extLst>
                  <a:ext uri="{0D108BD9-81ED-4DB2-BD59-A6C34878D82A}">
                    <a16:rowId xmlns:a16="http://schemas.microsoft.com/office/drawing/2014/main" val="3812788117"/>
                  </a:ext>
                </a:extLst>
              </a:tr>
            </a:tbl>
          </a:graphicData>
        </a:graphic>
      </p:graphicFrame>
    </p:spTree>
    <p:extLst>
      <p:ext uri="{BB962C8B-B14F-4D97-AF65-F5344CB8AC3E}">
        <p14:creationId xmlns:p14="http://schemas.microsoft.com/office/powerpoint/2010/main" val="276695294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54911" y="315512"/>
            <a:ext cx="10239153" cy="6197554"/>
          </a:xfrm>
        </p:spPr>
      </p:pic>
    </p:spTree>
    <p:extLst>
      <p:ext uri="{BB962C8B-B14F-4D97-AF65-F5344CB8AC3E}">
        <p14:creationId xmlns:p14="http://schemas.microsoft.com/office/powerpoint/2010/main" val="97550200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5944" y="193216"/>
            <a:ext cx="4448383" cy="944468"/>
          </a:xfrm>
          <a:solidFill>
            <a:schemeClr val="accent2"/>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dirty="0" smtClean="0"/>
              <a:t>Encapsulation</a:t>
            </a:r>
            <a:endParaRPr lang="en-US" dirty="0"/>
          </a:p>
        </p:txBody>
      </p:sp>
      <p:sp>
        <p:nvSpPr>
          <p:cNvPr id="3" name="Content Placeholder 2"/>
          <p:cNvSpPr>
            <a:spLocks noGrp="1"/>
          </p:cNvSpPr>
          <p:nvPr>
            <p:ph idx="1"/>
          </p:nvPr>
        </p:nvSpPr>
        <p:spPr>
          <a:xfrm>
            <a:off x="1141412" y="1392865"/>
            <a:ext cx="9905999" cy="4398336"/>
          </a:xfrm>
        </p:spPr>
        <p:txBody>
          <a:bodyPr>
            <a:normAutofit/>
          </a:bodyPr>
          <a:lstStyle/>
          <a:p>
            <a:r>
              <a:rPr lang="en-US" sz="3600" dirty="0" smtClean="0">
                <a:solidFill>
                  <a:srgbClr val="FFC000"/>
                </a:solidFill>
              </a:rPr>
              <a:t>Protect the code from </a:t>
            </a:r>
            <a:r>
              <a:rPr lang="en-US" sz="3600" smtClean="0">
                <a:solidFill>
                  <a:srgbClr val="FFC000"/>
                </a:solidFill>
              </a:rPr>
              <a:t>outside world</a:t>
            </a:r>
            <a:r>
              <a:rPr lang="en-US" smtClean="0"/>
              <a:t>. </a:t>
            </a:r>
            <a:endParaRPr lang="en-US" dirty="0" smtClean="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4421" y="2358445"/>
            <a:ext cx="8565848" cy="3432756"/>
          </a:xfrm>
          <a:prstGeom prst="rect">
            <a:avLst/>
          </a:prstGeom>
        </p:spPr>
      </p:pic>
    </p:spTree>
    <p:extLst>
      <p:ext uri="{BB962C8B-B14F-4D97-AF65-F5344CB8AC3E}">
        <p14:creationId xmlns:p14="http://schemas.microsoft.com/office/powerpoint/2010/main" val="5236538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1498653" y="249186"/>
            <a:ext cx="9474147" cy="369332"/>
          </a:xfrm>
          <a:prstGeom prst="rect">
            <a:avLst/>
          </a:prstGeom>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dirty="0">
                <a:solidFill>
                  <a:srgbClr val="000000"/>
                </a:solidFill>
                <a:latin typeface="verdana" panose="020B0604030504040204" pitchFamily="34" charset="0"/>
              </a:rPr>
              <a:t>Abstraction lets you focus on what the object does instead of how </a:t>
            </a:r>
            <a:r>
              <a:rPr lang="en-US" dirty="0" smtClean="0">
                <a:solidFill>
                  <a:srgbClr val="000000"/>
                </a:solidFill>
                <a:latin typeface="verdana" panose="020B0604030504040204" pitchFamily="34" charset="0"/>
              </a:rPr>
              <a:t>does it work</a:t>
            </a:r>
            <a:endParaRPr lang="en-US" dirty="0"/>
          </a:p>
        </p:txBody>
      </p:sp>
      <p:sp>
        <p:nvSpPr>
          <p:cNvPr id="6" name="Rectangle 5"/>
          <p:cNvSpPr/>
          <p:nvPr/>
        </p:nvSpPr>
        <p:spPr>
          <a:xfrm>
            <a:off x="1498652" y="922580"/>
            <a:ext cx="7337004" cy="461665"/>
          </a:xfrm>
          <a:prstGeom prst="rect">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dirty="0" smtClean="0">
                <a:solidFill>
                  <a:srgbClr val="000000"/>
                </a:solidFill>
                <a:latin typeface="verdana" panose="020B0604030504040204" pitchFamily="34" charset="0"/>
              </a:rPr>
              <a:t>Encapsulation hiding the code inside remote</a:t>
            </a:r>
            <a:endParaRPr lang="en-US" sz="24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195" y="1592615"/>
            <a:ext cx="4944140" cy="4563637"/>
          </a:xfrm>
          <a:prstGeom prst="rect">
            <a:avLst/>
          </a:prstGeom>
        </p:spPr>
      </p:pic>
      <p:sp>
        <p:nvSpPr>
          <p:cNvPr id="4" name="TextBox 3"/>
          <p:cNvSpPr txBox="1"/>
          <p:nvPr/>
        </p:nvSpPr>
        <p:spPr>
          <a:xfrm>
            <a:off x="4508205" y="5786920"/>
            <a:ext cx="2743200" cy="369332"/>
          </a:xfrm>
          <a:prstGeom prst="rect">
            <a:avLst/>
          </a:prstGeom>
          <a:noFill/>
        </p:spPr>
        <p:txBody>
          <a:bodyPr wrap="square" rtlCol="0">
            <a:spAutoFit/>
          </a:bodyPr>
          <a:lstStyle/>
          <a:p>
            <a:r>
              <a:rPr lang="en-US" b="1" dirty="0" smtClean="0">
                <a:solidFill>
                  <a:srgbClr val="0070C0"/>
                </a:solidFill>
              </a:rPr>
              <a:t>And encapsulation</a:t>
            </a:r>
            <a:endParaRPr lang="en-US" b="1" dirty="0">
              <a:solidFill>
                <a:srgbClr val="0070C0"/>
              </a:solidFill>
            </a:endParaRPr>
          </a:p>
        </p:txBody>
      </p:sp>
    </p:spTree>
    <p:extLst>
      <p:ext uri="{BB962C8B-B14F-4D97-AF65-F5344CB8AC3E}">
        <p14:creationId xmlns:p14="http://schemas.microsoft.com/office/powerpoint/2010/main" val="24589756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1990" y="265814"/>
            <a:ext cx="10536865" cy="6190622"/>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386409105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1623" y="0"/>
            <a:ext cx="9038360" cy="6743700"/>
          </a:xfrm>
        </p:spPr>
      </p:pic>
    </p:spTree>
    <p:extLst>
      <p:ext uri="{BB962C8B-B14F-4D97-AF65-F5344CB8AC3E}">
        <p14:creationId xmlns:p14="http://schemas.microsoft.com/office/powerpoint/2010/main" val="27881409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13164" r="12996"/>
          <a:stretch/>
        </p:blipFill>
        <p:spPr>
          <a:xfrm>
            <a:off x="850605" y="453349"/>
            <a:ext cx="10504968" cy="5815552"/>
          </a:xfrm>
        </p:spPr>
      </p:pic>
    </p:spTree>
    <p:extLst>
      <p:ext uri="{BB962C8B-B14F-4D97-AF65-F5344CB8AC3E}">
        <p14:creationId xmlns:p14="http://schemas.microsoft.com/office/powerpoint/2010/main" val="187447085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95423" y="478465"/>
            <a:ext cx="10827860" cy="6020502"/>
          </a:xfrm>
        </p:spPr>
      </p:pic>
    </p:spTree>
    <p:extLst>
      <p:ext uri="{BB962C8B-B14F-4D97-AF65-F5344CB8AC3E}">
        <p14:creationId xmlns:p14="http://schemas.microsoft.com/office/powerpoint/2010/main" val="338260380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71330" y="222534"/>
            <a:ext cx="8775774" cy="6085796"/>
          </a:xfrm>
        </p:spPr>
      </p:pic>
    </p:spTree>
    <p:extLst>
      <p:ext uri="{BB962C8B-B14F-4D97-AF65-F5344CB8AC3E}">
        <p14:creationId xmlns:p14="http://schemas.microsoft.com/office/powerpoint/2010/main" val="75924521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60158" y="202018"/>
            <a:ext cx="6782605" cy="1065730"/>
          </a:xfrm>
          <a:solidFill>
            <a:srgbClr val="00B050"/>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lstStyle/>
          <a:p>
            <a:r>
              <a:rPr lang="en-US" dirty="0" smtClean="0"/>
              <a:t>Rule of encapsulation</a:t>
            </a:r>
            <a:endParaRPr lang="en-US" dirty="0"/>
          </a:p>
        </p:txBody>
      </p:sp>
      <p:sp>
        <p:nvSpPr>
          <p:cNvPr id="3" name="Content Placeholder 2"/>
          <p:cNvSpPr>
            <a:spLocks noGrp="1"/>
          </p:cNvSpPr>
          <p:nvPr>
            <p:ph idx="1"/>
          </p:nvPr>
        </p:nvSpPr>
        <p:spPr>
          <a:xfrm>
            <a:off x="1141412" y="1499190"/>
            <a:ext cx="9905999" cy="4784651"/>
          </a:xfrm>
          <a:solidFill>
            <a:schemeClr val="bg1"/>
          </a:solidFill>
        </p:spPr>
        <p:txBody>
          <a:bodyPr>
            <a:normAutofit/>
          </a:bodyPr>
          <a:lstStyle/>
          <a:p>
            <a:r>
              <a:rPr lang="en-US" sz="3200" dirty="0" smtClean="0"/>
              <a:t>Variable must be </a:t>
            </a:r>
            <a:r>
              <a:rPr lang="en-US" sz="3200" b="1" u="sng" dirty="0" smtClean="0">
                <a:solidFill>
                  <a:srgbClr val="FF0000"/>
                </a:solidFill>
              </a:rPr>
              <a:t>private access modifier</a:t>
            </a:r>
            <a:r>
              <a:rPr lang="en-US" sz="3200" dirty="0" smtClean="0"/>
              <a:t>-No </a:t>
            </a:r>
            <a:r>
              <a:rPr lang="en-US" sz="3200" dirty="0"/>
              <a:t>outside class can access private data member (variable) of other class.</a:t>
            </a:r>
          </a:p>
          <a:p>
            <a:r>
              <a:rPr lang="en-US" sz="3200" dirty="0" smtClean="0"/>
              <a:t>Use </a:t>
            </a:r>
            <a:r>
              <a:rPr lang="en-US" sz="3200" b="1" dirty="0" smtClean="0">
                <a:solidFill>
                  <a:srgbClr val="FF0000"/>
                </a:solidFill>
              </a:rPr>
              <a:t>public </a:t>
            </a:r>
            <a:r>
              <a:rPr lang="en-US" sz="3200" b="1" dirty="0">
                <a:solidFill>
                  <a:srgbClr val="FF0000"/>
                </a:solidFill>
              </a:rPr>
              <a:t>getter and setter methods </a:t>
            </a:r>
            <a:r>
              <a:rPr lang="en-US" sz="3200" dirty="0"/>
              <a:t>to update </a:t>
            </a:r>
            <a:r>
              <a:rPr lang="en-US" sz="3200" dirty="0" smtClean="0"/>
              <a:t>-the </a:t>
            </a:r>
            <a:r>
              <a:rPr lang="en-US" sz="3200" dirty="0"/>
              <a:t>private data </a:t>
            </a:r>
            <a:r>
              <a:rPr lang="en-US" sz="3200" dirty="0" smtClean="0"/>
              <a:t>fields/variable  </a:t>
            </a:r>
            <a:r>
              <a:rPr lang="en-US" sz="3200" dirty="0"/>
              <a:t>then the outside class can access those private data fields via public methods.</a:t>
            </a:r>
          </a:p>
          <a:p>
            <a:r>
              <a:rPr lang="en-US" sz="3200" dirty="0" smtClean="0"/>
              <a:t>That’s </a:t>
            </a:r>
            <a:r>
              <a:rPr lang="en-US" sz="3200" dirty="0"/>
              <a:t>why encapsulation is known as </a:t>
            </a:r>
            <a:r>
              <a:rPr lang="en-US" sz="3200" b="1" dirty="0">
                <a:solidFill>
                  <a:srgbClr val="FF0000"/>
                </a:solidFill>
              </a:rPr>
              <a:t>data hiding</a:t>
            </a:r>
            <a:r>
              <a:rPr lang="en-US" sz="3200" b="1" dirty="0"/>
              <a:t>.</a:t>
            </a:r>
            <a:endParaRPr lang="en-US" sz="3200" dirty="0"/>
          </a:p>
          <a:p>
            <a:endParaRPr lang="en-US" dirty="0"/>
          </a:p>
        </p:txBody>
      </p:sp>
    </p:spTree>
    <p:extLst>
      <p:ext uri="{BB962C8B-B14F-4D97-AF65-F5344CB8AC3E}">
        <p14:creationId xmlns:p14="http://schemas.microsoft.com/office/powerpoint/2010/main" val="38155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1663" y="292164"/>
            <a:ext cx="9615748" cy="6159188"/>
          </a:xfrm>
        </p:spPr>
      </p:pic>
      <p:sp>
        <p:nvSpPr>
          <p:cNvPr id="5" name="TextBox 4"/>
          <p:cNvSpPr txBox="1"/>
          <p:nvPr/>
        </p:nvSpPr>
        <p:spPr>
          <a:xfrm>
            <a:off x="6815470" y="618519"/>
            <a:ext cx="3168502" cy="584775"/>
          </a:xfrm>
          <a:prstGeom prst="rect">
            <a:avLst/>
          </a:prstGeom>
          <a:solidFill>
            <a:schemeClr val="tx1"/>
          </a:solidFill>
        </p:spPr>
        <p:txBody>
          <a:bodyPr wrap="square" rtlCol="0">
            <a:spAutoFit/>
          </a:bodyPr>
          <a:lstStyle/>
          <a:p>
            <a:r>
              <a:rPr lang="en-US" sz="3200" b="1" dirty="0" smtClean="0">
                <a:solidFill>
                  <a:srgbClr val="FF0000"/>
                </a:solidFill>
              </a:rPr>
              <a:t>ENCAPSUALTION</a:t>
            </a:r>
            <a:endParaRPr lang="en-US" sz="3200" b="1" dirty="0">
              <a:solidFill>
                <a:srgbClr val="FF0000"/>
              </a:solidFill>
            </a:endParaRPr>
          </a:p>
        </p:txBody>
      </p:sp>
      <p:sp>
        <p:nvSpPr>
          <p:cNvPr id="7" name="TextBox 6"/>
          <p:cNvSpPr txBox="1"/>
          <p:nvPr/>
        </p:nvSpPr>
        <p:spPr>
          <a:xfrm>
            <a:off x="5000847" y="1203294"/>
            <a:ext cx="3168502" cy="584775"/>
          </a:xfrm>
          <a:prstGeom prst="rect">
            <a:avLst/>
          </a:prstGeom>
          <a:solidFill>
            <a:schemeClr val="tx1"/>
          </a:solidFill>
        </p:spPr>
        <p:txBody>
          <a:bodyPr wrap="square" rtlCol="0">
            <a:spAutoFit/>
          </a:bodyPr>
          <a:lstStyle/>
          <a:p>
            <a:r>
              <a:rPr lang="en-US" sz="3200" b="1" dirty="0" smtClean="0">
                <a:solidFill>
                  <a:srgbClr val="FF0000"/>
                </a:solidFill>
              </a:rPr>
              <a:t>CONSTRUCTOR</a:t>
            </a:r>
            <a:endParaRPr lang="en-US" sz="3200" b="1" dirty="0">
              <a:solidFill>
                <a:srgbClr val="FF0000"/>
              </a:solidFill>
            </a:endParaRPr>
          </a:p>
        </p:txBody>
      </p:sp>
    </p:spTree>
    <p:extLst>
      <p:ext uri="{BB962C8B-B14F-4D97-AF65-F5344CB8AC3E}">
        <p14:creationId xmlns:p14="http://schemas.microsoft.com/office/powerpoint/2010/main" val="39554266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2371060" y="440506"/>
            <a:ext cx="7517219" cy="5909310"/>
          </a:xfrm>
          <a:prstGeom prst="rect">
            <a:avLst/>
          </a:prstGeom>
          <a:solidFill>
            <a:srgbClr val="E5E5E5"/>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a:extLst>
            <a:ext uri="{91240B29-F687-4F45-9708-019B960494DF}">
              <a14:hiddenLine xmlns:a14="http://schemas.microsoft.com/office/drawing/2010/main" w="9525">
                <a:solidFill>
                  <a:schemeClr val="tx1"/>
                </a:solidFill>
                <a:miter lim="800000"/>
                <a:headEnd/>
                <a:tailEnd/>
              </a14:hiddenLine>
            </a:ext>
          </a:extLst>
        </p:spPr>
        <p:txBody>
          <a:bodyPr vert="horz" wrap="square" lIns="91440" tIns="45720" rIns="91440" bIns="4572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class</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smtClean="0">
                <a:ln>
                  <a:noFill/>
                </a:ln>
                <a:solidFill>
                  <a:srgbClr val="660066"/>
                </a:solidFill>
                <a:effectLst/>
                <a:latin typeface="Arial" panose="020B0604020202020204" pitchFamily="34" charset="0"/>
                <a:cs typeface="Arial" panose="020B0604020202020204" pitchFamily="34" charset="0"/>
              </a:rPr>
              <a:t>Account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effectLst/>
              <a:latin typeface="Arial" panose="020B0604020202020204" pitchFamily="34" charset="0"/>
              <a:cs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private</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smtClean="0">
                <a:ln>
                  <a:noFill/>
                </a:ln>
                <a:solidFill>
                  <a:srgbClr val="660066"/>
                </a:solidFill>
                <a:effectLst/>
                <a:latin typeface="Arial" panose="020B0604020202020204" pitchFamily="34" charset="0"/>
                <a:cs typeface="Arial" panose="020B0604020202020204" pitchFamily="34" charset="0"/>
              </a:rPr>
              <a:t>String</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name</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private</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lang="en-US" altLang="en-US" sz="1800" b="1" dirty="0" smtClean="0">
                <a:solidFill>
                  <a:srgbClr val="000088"/>
                </a:solidFill>
                <a:effectLst/>
                <a:latin typeface="Arial" panose="020B0604020202020204" pitchFamily="34" charset="0"/>
                <a:cs typeface="Arial" panose="020B0604020202020204" pitchFamily="34" charset="0"/>
              </a:rPr>
              <a:t>long</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amount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endParaRPr lang="en-US" altLang="en-US" sz="1800" dirty="0">
              <a:solidFill>
                <a:srgbClr val="000000"/>
              </a:solidFill>
              <a:effectLst/>
              <a:latin typeface="Arial" panose="020B0604020202020204" pitchFamily="34" charset="0"/>
              <a:cs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660066"/>
                </a:solidFill>
                <a:effectLst/>
                <a:latin typeface="Arial" panose="020B0604020202020204" pitchFamily="34" charset="0"/>
                <a:cs typeface="Arial" panose="020B0604020202020204" pitchFamily="34" charset="0"/>
              </a:rPr>
              <a:t>Account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1" i="0" u="none" strike="noStrike" cap="none" normalizeH="0" baseline="0" dirty="0" smtClean="0">
                <a:ln>
                  <a:noFill/>
                </a:ln>
                <a:solidFill>
                  <a:srgbClr val="660066"/>
                </a:solidFill>
                <a:effectLst/>
                <a:latin typeface="Arial" panose="020B0604020202020204" pitchFamily="34" charset="0"/>
                <a:cs typeface="Arial" panose="020B0604020202020204" pitchFamily="34" charset="0"/>
              </a:rPr>
              <a:t>String</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name</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long</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amount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this</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name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name</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setAmount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amount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void</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deposit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long</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amount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smtClean="0">
                <a:ln>
                  <a:noFill/>
                </a:ln>
                <a:solidFill>
                  <a:srgbClr val="000088"/>
                </a:solidFill>
                <a:effectLst/>
                <a:latin typeface="Arial" panose="020B0604020202020204" pitchFamily="34" charset="0"/>
                <a:cs typeface="Arial" panose="020B0604020202020204" pitchFamily="34" charset="0"/>
              </a:rPr>
              <a:t>this</a:t>
            </a:r>
            <a:r>
              <a:rPr kumimoji="0" lang="en-US" altLang="en-US" sz="18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amount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amount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660066"/>
                </a:solidFill>
                <a:effectLst/>
                <a:latin typeface="Arial" panose="020B0604020202020204" pitchFamily="34" charset="0"/>
                <a:cs typeface="Arial" panose="020B0604020202020204" pitchFamily="34" charset="0"/>
              </a:rPr>
              <a:t>String</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getName</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return</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name</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long</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getAmount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return</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amount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void</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setAmount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long</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amount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1" i="0" u="none" strike="noStrike" cap="none" normalizeH="0" baseline="0" dirty="0" err="1" smtClean="0">
                <a:ln>
                  <a:noFill/>
                </a:ln>
                <a:solidFill>
                  <a:srgbClr val="000088"/>
                </a:solidFill>
                <a:effectLst/>
                <a:latin typeface="Arial" panose="020B0604020202020204" pitchFamily="34" charset="0"/>
                <a:cs typeface="Arial" panose="020B0604020202020204" pitchFamily="34" charset="0"/>
              </a:rPr>
              <a:t>this</a:t>
            </a:r>
            <a:r>
              <a:rPr kumimoji="0" lang="en-US" altLang="en-US" sz="18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amount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amount</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18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18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smtClean="0">
                <a:ln>
                  <a:noFill/>
                </a:ln>
                <a:solidFill>
                  <a:srgbClr val="666600"/>
                </a:solidFill>
                <a:effectLst/>
                <a:latin typeface="Monaco"/>
              </a:rPr>
              <a:t>}</a:t>
            </a:r>
            <a:r>
              <a:rPr kumimoji="0" lang="en-US" altLang="en-US" sz="1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049773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1"/>
          <p:cNvSpPr>
            <a:spLocks noGrp="1" noChangeArrowheads="1"/>
          </p:cNvSpPr>
          <p:nvPr>
            <p:ph idx="1"/>
          </p:nvPr>
        </p:nvSpPr>
        <p:spPr bwMode="auto">
          <a:xfrm>
            <a:off x="295564" y="949343"/>
            <a:ext cx="5938981" cy="5632311"/>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eaLnBrk="0" fontAlgn="base" hangingPunct="0">
              <a:lnSpc>
                <a:spcPct val="100000"/>
              </a:lnSpc>
              <a:spcBef>
                <a:spcPct val="0"/>
              </a:spcBef>
              <a:spcAft>
                <a:spcPct val="0"/>
              </a:spcAft>
              <a:buSzTx/>
              <a:buNone/>
            </a:pPr>
            <a:r>
              <a:rPr kumimoji="0" lang="en-US" altLang="en-US" b="1" i="0" u="none" strike="noStrike" cap="none" normalizeH="0" baseline="0" dirty="0" smtClean="0">
                <a:ln>
                  <a:noFill/>
                </a:ln>
                <a:solidFill>
                  <a:srgbClr val="000088"/>
                </a:solidFill>
                <a:effectLst/>
                <a:latin typeface="Monaco"/>
              </a:rPr>
              <a:t>class</a:t>
            </a:r>
            <a:r>
              <a:rPr kumimoji="0" lang="en-US" altLang="en-US" b="0" i="0" u="none" strike="noStrike" cap="none" normalizeH="0" baseline="0" dirty="0" smtClean="0">
                <a:ln>
                  <a:noFill/>
                </a:ln>
                <a:solidFill>
                  <a:srgbClr val="000000"/>
                </a:solidFill>
                <a:effectLst/>
                <a:latin typeface="Monaco"/>
              </a:rPr>
              <a:t> </a:t>
            </a:r>
            <a:r>
              <a:rPr kumimoji="0" lang="en-US" altLang="en-US" b="1" i="0" u="none" strike="noStrike" cap="none" normalizeH="0" baseline="0" dirty="0" err="1" smtClean="0">
                <a:ln>
                  <a:noFill/>
                </a:ln>
                <a:solidFill>
                  <a:srgbClr val="7030A0"/>
                </a:solidFill>
                <a:effectLst/>
                <a:latin typeface="Monaco"/>
              </a:rPr>
              <a:t>S</a:t>
            </a:r>
            <a:r>
              <a:rPr lang="en-US" altLang="en-US" b="1" dirty="0" err="1" smtClean="0">
                <a:solidFill>
                  <a:srgbClr val="660066"/>
                </a:solidFill>
                <a:effectLst/>
                <a:latin typeface="Monaco"/>
              </a:rPr>
              <a:t>avingsAccount</a:t>
            </a:r>
            <a:r>
              <a:rPr kumimoji="0" lang="en-US" altLang="en-US" b="0" i="0" u="none" strike="noStrike" cap="none" normalizeH="0" baseline="0" dirty="0" smtClean="0">
                <a:ln>
                  <a:noFill/>
                </a:ln>
                <a:solidFill>
                  <a:srgbClr val="000000"/>
                </a:solidFill>
                <a:effectLst/>
                <a:latin typeface="Monaco"/>
              </a:rPr>
              <a:t> </a:t>
            </a:r>
            <a:r>
              <a:rPr kumimoji="0" lang="en-US" altLang="en-US" b="1" i="0" u="none" strike="noStrike" cap="none" normalizeH="0" baseline="0" dirty="0" smtClean="0">
                <a:ln>
                  <a:noFill/>
                </a:ln>
                <a:solidFill>
                  <a:srgbClr val="000088"/>
                </a:solidFill>
                <a:effectLst/>
                <a:latin typeface="Monaco"/>
              </a:rPr>
              <a:t>extends</a:t>
            </a:r>
            <a:r>
              <a:rPr kumimoji="0" lang="en-US" altLang="en-US" b="0" i="0" u="none" strike="noStrike" cap="none" normalizeH="0" baseline="0" dirty="0" smtClean="0">
                <a:ln>
                  <a:noFill/>
                </a:ln>
                <a:solidFill>
                  <a:srgbClr val="000000"/>
                </a:solidFill>
                <a:effectLst/>
                <a:latin typeface="Monaco"/>
              </a:rPr>
              <a:t> </a:t>
            </a:r>
            <a:r>
              <a:rPr kumimoji="0" lang="en-US" altLang="en-US" b="1" i="0" u="none" strike="noStrike" cap="none" normalizeH="0" baseline="0" dirty="0" smtClean="0">
                <a:ln>
                  <a:noFill/>
                </a:ln>
                <a:solidFill>
                  <a:srgbClr val="660066"/>
                </a:solidFill>
                <a:effectLst/>
                <a:latin typeface="Monaco"/>
              </a:rPr>
              <a:t>Account</a:t>
            </a:r>
            <a:r>
              <a:rPr kumimoji="0" lang="en-US" altLang="en-US" b="0" i="0" u="none" strike="noStrike" cap="none" normalizeH="0" baseline="0" dirty="0" smtClean="0">
                <a:ln>
                  <a:noFill/>
                </a:ln>
                <a:solidFill>
                  <a:srgbClr val="000000"/>
                </a:solidFill>
                <a:effectLst/>
                <a:latin typeface="Monaco"/>
              </a:rPr>
              <a:t> </a:t>
            </a:r>
            <a:r>
              <a:rPr kumimoji="0" lang="en-US" altLang="en-US" b="0" i="0" u="none" strike="noStrike" cap="none" normalizeH="0" baseline="0" dirty="0" smtClean="0">
                <a:ln>
                  <a:noFill/>
                </a:ln>
                <a:solidFill>
                  <a:srgbClr val="666600"/>
                </a:solidFill>
                <a:effectLst/>
                <a:latin typeface="Monac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666600"/>
              </a:solidFill>
              <a:effectLst/>
              <a:latin typeface="Monaco"/>
            </a:endParaRPr>
          </a:p>
          <a:p>
            <a:pPr marL="0" lvl="0" indent="0" eaLnBrk="0" fontAlgn="base" hangingPunct="0">
              <a:lnSpc>
                <a:spcPct val="100000"/>
              </a:lnSpc>
              <a:spcBef>
                <a:spcPct val="0"/>
              </a:spcBef>
              <a:spcAft>
                <a:spcPct val="0"/>
              </a:spcAft>
              <a:buSzTx/>
              <a:buNone/>
            </a:pPr>
            <a:r>
              <a:rPr kumimoji="0" lang="en-US" altLang="en-US" b="0" i="0" u="none" strike="noStrike" cap="none" normalizeH="0" baseline="0" dirty="0" smtClean="0">
                <a:ln>
                  <a:noFill/>
                </a:ln>
                <a:solidFill>
                  <a:srgbClr val="000000"/>
                </a:solidFill>
                <a:effectLst/>
                <a:latin typeface="Monaco"/>
              </a:rPr>
              <a:t> </a:t>
            </a:r>
            <a:r>
              <a:rPr lang="en-US" altLang="en-US" b="1" dirty="0" err="1">
                <a:solidFill>
                  <a:srgbClr val="7030A0"/>
                </a:solidFill>
                <a:effectLst/>
                <a:latin typeface="Monaco"/>
              </a:rPr>
              <a:t>S</a:t>
            </a:r>
            <a:r>
              <a:rPr lang="en-US" altLang="en-US" b="1" dirty="0" err="1">
                <a:solidFill>
                  <a:srgbClr val="660066"/>
                </a:solidFill>
                <a:effectLst/>
                <a:latin typeface="Monaco"/>
              </a:rPr>
              <a:t>avingsAccount</a:t>
            </a:r>
            <a:r>
              <a:rPr kumimoji="0" lang="en-US" altLang="en-US" b="0" i="0" u="none" strike="noStrike" cap="none" normalizeH="0" baseline="0" dirty="0" smtClean="0">
                <a:ln>
                  <a:noFill/>
                </a:ln>
                <a:solidFill>
                  <a:srgbClr val="666600"/>
                </a:solidFill>
                <a:effectLst/>
                <a:latin typeface="Monaco"/>
              </a:rPr>
              <a:t>(</a:t>
            </a:r>
            <a:r>
              <a:rPr kumimoji="0" lang="en-US" altLang="en-US" b="1" i="0" u="none" strike="noStrike" cap="none" normalizeH="0" baseline="0" dirty="0" smtClean="0">
                <a:ln>
                  <a:noFill/>
                </a:ln>
                <a:solidFill>
                  <a:srgbClr val="000088"/>
                </a:solidFill>
                <a:effectLst/>
                <a:latin typeface="Monaco"/>
              </a:rPr>
              <a:t>long</a:t>
            </a:r>
            <a:r>
              <a:rPr kumimoji="0" lang="en-US" altLang="en-US" b="0" i="0" u="none" strike="noStrike" cap="none" normalizeH="0" baseline="0" dirty="0" smtClean="0">
                <a:ln>
                  <a:noFill/>
                </a:ln>
                <a:solidFill>
                  <a:srgbClr val="000000"/>
                </a:solidFill>
                <a:effectLst/>
                <a:latin typeface="Monaco"/>
              </a:rPr>
              <a:t> amount</a:t>
            </a:r>
            <a:r>
              <a:rPr kumimoji="0" lang="en-US" altLang="en-US" b="0" i="0" u="none" strike="noStrike" cap="none" normalizeH="0" baseline="0" dirty="0" smtClean="0">
                <a:ln>
                  <a:noFill/>
                </a:ln>
                <a:solidFill>
                  <a:srgbClr val="666600"/>
                </a:solidFill>
                <a:effectLst/>
                <a:latin typeface="Monaco"/>
              </a:rPr>
              <a:t>)</a:t>
            </a:r>
            <a:r>
              <a:rPr kumimoji="0" lang="en-US" altLang="en-US" b="0" i="0" u="none" strike="noStrike" cap="none" normalizeH="0" baseline="0" dirty="0" smtClean="0">
                <a:ln>
                  <a:noFill/>
                </a:ln>
                <a:solidFill>
                  <a:srgbClr val="000000"/>
                </a:solidFill>
                <a:effectLst/>
                <a:latin typeface="Monaco"/>
              </a:rPr>
              <a:t> </a:t>
            </a:r>
            <a:r>
              <a:rPr kumimoji="0" lang="en-US" altLang="en-US" b="0" i="0" u="none" strike="noStrike" cap="none" normalizeH="0" baseline="0" dirty="0" smtClean="0">
                <a:ln>
                  <a:noFill/>
                </a:ln>
                <a:solidFill>
                  <a:srgbClr val="666600"/>
                </a:solidFill>
                <a:effectLst/>
                <a:latin typeface="Monac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666600"/>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Monaco"/>
              </a:rPr>
              <a:t> </a:t>
            </a:r>
            <a:r>
              <a:rPr kumimoji="0" lang="en-US" altLang="en-US" b="1" i="0" u="none" strike="noStrike" cap="none" normalizeH="0" baseline="0" dirty="0" smtClean="0">
                <a:ln>
                  <a:noFill/>
                </a:ln>
                <a:solidFill>
                  <a:srgbClr val="000088"/>
                </a:solidFill>
                <a:effectLst/>
                <a:latin typeface="Monaco"/>
              </a:rPr>
              <a:t>super</a:t>
            </a:r>
            <a:r>
              <a:rPr kumimoji="0" lang="en-US" altLang="en-US" b="0" i="0" u="none" strike="noStrike" cap="none" normalizeH="0" baseline="0" dirty="0" smtClean="0">
                <a:ln>
                  <a:noFill/>
                </a:ln>
                <a:solidFill>
                  <a:srgbClr val="666600"/>
                </a:solidFill>
                <a:effectLst/>
                <a:latin typeface="Monaco"/>
              </a:rPr>
              <a:t>(</a:t>
            </a:r>
            <a:r>
              <a:rPr kumimoji="0" lang="en-US" altLang="en-US" b="0" i="0" u="none" strike="noStrike" cap="none" normalizeH="0" baseline="0" dirty="0" smtClean="0">
                <a:ln>
                  <a:noFill/>
                </a:ln>
                <a:solidFill>
                  <a:srgbClr val="008800"/>
                </a:solidFill>
                <a:effectLst/>
                <a:latin typeface="Monaco"/>
              </a:rPr>
              <a:t>“saving"</a:t>
            </a:r>
            <a:r>
              <a:rPr kumimoji="0" lang="en-US" altLang="en-US" b="0" i="0" u="none" strike="noStrike" cap="none" normalizeH="0" baseline="0" dirty="0" smtClean="0">
                <a:ln>
                  <a:noFill/>
                </a:ln>
                <a:solidFill>
                  <a:srgbClr val="666600"/>
                </a:solidFill>
                <a:effectLst/>
                <a:latin typeface="Monaco"/>
              </a:rPr>
              <a:t>,</a:t>
            </a:r>
            <a:r>
              <a:rPr kumimoji="0" lang="en-US" altLang="en-US" b="0" i="0" u="none" strike="noStrike" cap="none" normalizeH="0" baseline="0" dirty="0" smtClean="0">
                <a:ln>
                  <a:noFill/>
                </a:ln>
                <a:solidFill>
                  <a:srgbClr val="000000"/>
                </a:solidFill>
                <a:effectLst/>
                <a:latin typeface="Monaco"/>
              </a:rPr>
              <a:t> amount</a:t>
            </a:r>
            <a:r>
              <a:rPr kumimoji="0" lang="en-US" altLang="en-US" b="0" i="0" u="none" strike="noStrike" cap="none" normalizeH="0" baseline="0" dirty="0" smtClean="0">
                <a:ln>
                  <a:noFill/>
                </a:ln>
                <a:solidFill>
                  <a:srgbClr val="666600"/>
                </a:solidFill>
                <a:effectLst/>
                <a:latin typeface="Monaco"/>
              </a:rPr>
              <a:t>);</a:t>
            </a:r>
            <a:r>
              <a:rPr kumimoji="0" lang="en-US" altLang="en-US" b="0" i="0" u="none" strike="noStrike" cap="none" normalizeH="0" baseline="0" dirty="0" smtClean="0">
                <a:ln>
                  <a:noFill/>
                </a:ln>
                <a:solidFill>
                  <a:srgbClr val="000000"/>
                </a:solidFill>
                <a:effectLst/>
                <a:latin typeface="Monac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666600"/>
                </a:solidFill>
                <a:effectLst/>
                <a:latin typeface="Monaco"/>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666600"/>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Monaco"/>
              </a:rPr>
              <a:t> </a:t>
            </a:r>
            <a:r>
              <a:rPr kumimoji="0" lang="en-US" altLang="en-US" b="1" i="0" u="none" strike="noStrike" cap="none" normalizeH="0" baseline="0" dirty="0" smtClean="0">
                <a:ln>
                  <a:noFill/>
                </a:ln>
                <a:solidFill>
                  <a:srgbClr val="000088"/>
                </a:solidFill>
                <a:effectLst/>
                <a:latin typeface="Monaco"/>
              </a:rPr>
              <a:t>void</a:t>
            </a:r>
            <a:r>
              <a:rPr kumimoji="0" lang="en-US" altLang="en-US" b="0" i="0" u="none" strike="noStrike" cap="none" normalizeH="0" baseline="0" dirty="0" smtClean="0">
                <a:ln>
                  <a:noFill/>
                </a:ln>
                <a:solidFill>
                  <a:srgbClr val="000000"/>
                </a:solidFill>
                <a:effectLst/>
                <a:latin typeface="Monaco"/>
              </a:rPr>
              <a:t> withdraw</a:t>
            </a:r>
            <a:r>
              <a:rPr kumimoji="0" lang="en-US" altLang="en-US" b="0" i="0" u="none" strike="noStrike" cap="none" normalizeH="0" baseline="0" dirty="0" smtClean="0">
                <a:ln>
                  <a:noFill/>
                </a:ln>
                <a:solidFill>
                  <a:srgbClr val="666600"/>
                </a:solidFill>
                <a:effectLst/>
                <a:latin typeface="Monaco"/>
              </a:rPr>
              <a:t>(</a:t>
            </a:r>
            <a:r>
              <a:rPr kumimoji="0" lang="en-US" altLang="en-US" b="1" i="0" u="none" strike="noStrike" cap="none" normalizeH="0" baseline="0" dirty="0" smtClean="0">
                <a:ln>
                  <a:noFill/>
                </a:ln>
                <a:solidFill>
                  <a:srgbClr val="000088"/>
                </a:solidFill>
                <a:effectLst/>
                <a:latin typeface="Monaco"/>
              </a:rPr>
              <a:t>long</a:t>
            </a:r>
            <a:r>
              <a:rPr kumimoji="0" lang="en-US" altLang="en-US" b="0" i="0" u="none" strike="noStrike" cap="none" normalizeH="0" baseline="0" dirty="0" smtClean="0">
                <a:ln>
                  <a:noFill/>
                </a:ln>
                <a:solidFill>
                  <a:srgbClr val="000000"/>
                </a:solidFill>
                <a:effectLst/>
                <a:latin typeface="Monaco"/>
              </a:rPr>
              <a:t> amount</a:t>
            </a:r>
            <a:r>
              <a:rPr kumimoji="0" lang="en-US" altLang="en-US" b="0" i="0" u="none" strike="noStrike" cap="none" normalizeH="0" baseline="0" dirty="0" smtClean="0">
                <a:ln>
                  <a:noFill/>
                </a:ln>
                <a:solidFill>
                  <a:srgbClr val="666600"/>
                </a:solidFill>
                <a:effectLst/>
                <a:latin typeface="Monaco"/>
              </a:rPr>
              <a:t>)</a:t>
            </a:r>
            <a:r>
              <a:rPr kumimoji="0" lang="en-US" altLang="en-US" b="0" i="0" u="none" strike="noStrike" cap="none" normalizeH="0" baseline="0" dirty="0" smtClean="0">
                <a:ln>
                  <a:noFill/>
                </a:ln>
                <a:solidFill>
                  <a:srgbClr val="000000"/>
                </a:solidFill>
                <a:effectLst/>
                <a:latin typeface="Monaco"/>
              </a:rPr>
              <a:t> </a:t>
            </a:r>
            <a:r>
              <a:rPr kumimoji="0" lang="en-US" altLang="en-US" b="0" i="0" u="none" strike="noStrike" cap="none" normalizeH="0" baseline="0" dirty="0" smtClean="0">
                <a:ln>
                  <a:noFill/>
                </a:ln>
                <a:solidFill>
                  <a:srgbClr val="666600"/>
                </a:solidFill>
                <a:effectLst/>
                <a:latin typeface="Monaco"/>
              </a:rPr>
              <a:t>{</a:t>
            </a:r>
            <a:r>
              <a:rPr kumimoji="0" lang="en-US" altLang="en-US" b="0" i="0" u="none" strike="noStrike" cap="none" normalizeH="0" baseline="0" dirty="0" smtClean="0">
                <a:ln>
                  <a:noFill/>
                </a:ln>
                <a:solidFill>
                  <a:srgbClr val="000000"/>
                </a:solidFill>
                <a:effectLst/>
                <a:latin typeface="Monac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000000"/>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smtClean="0">
                <a:ln>
                  <a:noFill/>
                </a:ln>
                <a:solidFill>
                  <a:srgbClr val="000000"/>
                </a:solidFill>
                <a:effectLst/>
                <a:latin typeface="Monaco"/>
              </a:rPr>
              <a:t>setAmount</a:t>
            </a:r>
            <a:r>
              <a:rPr kumimoji="0" lang="en-US" altLang="en-US" b="0" i="0" u="none" strike="noStrike" cap="none" normalizeH="0" baseline="0" dirty="0" smtClean="0">
                <a:ln>
                  <a:noFill/>
                </a:ln>
                <a:solidFill>
                  <a:srgbClr val="666600"/>
                </a:solidFill>
                <a:effectLst/>
                <a:latin typeface="Monaco"/>
              </a:rPr>
              <a:t>(</a:t>
            </a:r>
            <a:r>
              <a:rPr kumimoji="0" lang="en-US" altLang="en-US" b="0" i="0" u="none" strike="noStrike" cap="none" normalizeH="0" baseline="0" dirty="0" err="1" smtClean="0">
                <a:ln>
                  <a:noFill/>
                </a:ln>
                <a:solidFill>
                  <a:srgbClr val="000000"/>
                </a:solidFill>
                <a:effectLst/>
                <a:latin typeface="Monaco"/>
              </a:rPr>
              <a:t>getAmount</a:t>
            </a:r>
            <a:r>
              <a:rPr kumimoji="0" lang="en-US" altLang="en-US" b="0" i="0" u="none" strike="noStrike" cap="none" normalizeH="0" baseline="0" dirty="0" smtClean="0">
                <a:ln>
                  <a:noFill/>
                </a:ln>
                <a:solidFill>
                  <a:srgbClr val="666600"/>
                </a:solidFill>
                <a:effectLst/>
                <a:latin typeface="Monaco"/>
              </a:rPr>
              <a:t>()</a:t>
            </a:r>
            <a:r>
              <a:rPr kumimoji="0" lang="en-US" altLang="en-US" b="0" i="0" u="none" strike="noStrike" cap="none" normalizeH="0" baseline="0" dirty="0" smtClean="0">
                <a:ln>
                  <a:noFill/>
                </a:ln>
                <a:solidFill>
                  <a:srgbClr val="000000"/>
                </a:solidFill>
                <a:effectLst/>
                <a:latin typeface="Monaco"/>
              </a:rPr>
              <a:t> </a:t>
            </a:r>
            <a:r>
              <a:rPr kumimoji="0" lang="en-US" altLang="en-US" b="0" i="0" u="none" strike="noStrike" cap="none" normalizeH="0" baseline="0" dirty="0" smtClean="0">
                <a:ln>
                  <a:noFill/>
                </a:ln>
                <a:solidFill>
                  <a:srgbClr val="666600"/>
                </a:solidFill>
                <a:effectLst/>
                <a:latin typeface="Monaco"/>
              </a:rPr>
              <a:t>-</a:t>
            </a:r>
            <a:r>
              <a:rPr kumimoji="0" lang="en-US" altLang="en-US" b="0" i="0" u="none" strike="noStrike" cap="none" normalizeH="0" baseline="0" dirty="0" smtClean="0">
                <a:ln>
                  <a:noFill/>
                </a:ln>
                <a:solidFill>
                  <a:srgbClr val="000000"/>
                </a:solidFill>
                <a:effectLst/>
                <a:latin typeface="Monaco"/>
              </a:rPr>
              <a:t> amount</a:t>
            </a:r>
            <a:r>
              <a:rPr kumimoji="0" lang="en-US" altLang="en-US" b="0" i="0" u="none" strike="noStrike" cap="none" normalizeH="0" baseline="0" dirty="0" smtClean="0">
                <a:ln>
                  <a:noFill/>
                </a:ln>
                <a:solidFill>
                  <a:srgbClr val="666600"/>
                </a:solidFill>
                <a:effectLst/>
                <a:latin typeface="Monaco"/>
              </a:rPr>
              <a:t>);</a:t>
            </a:r>
            <a:r>
              <a:rPr kumimoji="0" lang="en-US" altLang="en-US" b="0" i="0" u="none" strike="noStrike" cap="none" normalizeH="0" baseline="0" dirty="0" smtClean="0">
                <a:ln>
                  <a:noFill/>
                </a:ln>
                <a:solidFill>
                  <a:srgbClr val="000000"/>
                </a:solidFill>
                <a:effectLst/>
                <a:latin typeface="Monaco"/>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rgbClr val="000000"/>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666600"/>
                </a:solidFill>
                <a:effectLst/>
                <a:latin typeface="Monac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smtClean="0">
                <a:ln>
                  <a:noFill/>
                </a:ln>
                <a:solidFill>
                  <a:srgbClr val="000000"/>
                </a:solidFill>
                <a:effectLst/>
                <a:latin typeface="Monaco"/>
              </a:rPr>
              <a:t> </a:t>
            </a:r>
            <a:r>
              <a:rPr kumimoji="0" lang="en-US" altLang="en-US" b="0" i="0" u="none" strike="noStrike" cap="none" normalizeH="0" baseline="0" dirty="0" smtClean="0">
                <a:ln>
                  <a:noFill/>
                </a:ln>
                <a:solidFill>
                  <a:srgbClr val="666600"/>
                </a:solidFill>
                <a:effectLst/>
                <a:latin typeface="Monaco"/>
              </a:rPr>
              <a:t>}</a:t>
            </a:r>
            <a:r>
              <a:rPr kumimoji="0" lang="en-US" altLang="en-US" b="0" i="0" u="none" strike="noStrike" cap="none" normalizeH="0" baseline="0" dirty="0" smtClean="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smtClean="0">
              <a:ln>
                <a:noFill/>
              </a:ln>
              <a:solidFill>
                <a:schemeClr val="tx1"/>
              </a:solidFill>
              <a:effectLst/>
              <a:latin typeface="Arial" panose="020B0604020202020204" pitchFamily="34" charset="0"/>
            </a:endParaRPr>
          </a:p>
        </p:txBody>
      </p:sp>
      <p:sp>
        <p:nvSpPr>
          <p:cNvPr id="5" name="Rectangle 1"/>
          <p:cNvSpPr txBox="1">
            <a:spLocks noChangeArrowheads="1"/>
          </p:cNvSpPr>
          <p:nvPr/>
        </p:nvSpPr>
        <p:spPr bwMode="auto">
          <a:xfrm>
            <a:off x="6511635" y="949343"/>
            <a:ext cx="5537201" cy="5632311"/>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effectLst>
                  <a:outerShdw blurRad="152400" dist="38100" dir="2700000" algn="tl">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effectLst>
                  <a:outerShdw blurRad="152400" dist="38100" dir="2700000" algn="tl">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effectLst>
                  <a:outerShdw blurRad="152400" dist="38100" dir="2700000" algn="tl">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effectLst>
                  <a:outerShdw blurRad="152400" dist="38100" dir="2700000" algn="tl">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pPr marL="0" indent="0" eaLnBrk="0" fontAlgn="base" hangingPunct="0">
              <a:lnSpc>
                <a:spcPct val="100000"/>
              </a:lnSpc>
              <a:spcBef>
                <a:spcPct val="0"/>
              </a:spcBef>
              <a:spcAft>
                <a:spcPct val="0"/>
              </a:spcAft>
              <a:buSzTx/>
              <a:buFontTx/>
              <a:buNone/>
            </a:pPr>
            <a:r>
              <a:rPr lang="en-US" altLang="en-US" b="1" dirty="0" smtClean="0">
                <a:solidFill>
                  <a:srgbClr val="000088"/>
                </a:solidFill>
                <a:effectLst/>
                <a:latin typeface="Monaco"/>
              </a:rPr>
              <a:t>class</a:t>
            </a:r>
            <a:r>
              <a:rPr lang="en-US" altLang="en-US" dirty="0" smtClean="0">
                <a:solidFill>
                  <a:srgbClr val="000000"/>
                </a:solidFill>
                <a:effectLst/>
                <a:latin typeface="Monaco"/>
              </a:rPr>
              <a:t> </a:t>
            </a:r>
            <a:r>
              <a:rPr lang="en-US" altLang="en-US" b="1" dirty="0" err="1" smtClean="0">
                <a:solidFill>
                  <a:srgbClr val="660066"/>
                </a:solidFill>
                <a:effectLst/>
                <a:latin typeface="Monaco"/>
              </a:rPr>
              <a:t>CheckingAccount</a:t>
            </a:r>
            <a:r>
              <a:rPr lang="en-US" altLang="en-US" dirty="0" smtClean="0">
                <a:solidFill>
                  <a:srgbClr val="000000"/>
                </a:solidFill>
                <a:effectLst/>
                <a:latin typeface="Monaco"/>
              </a:rPr>
              <a:t> </a:t>
            </a:r>
            <a:r>
              <a:rPr lang="en-US" altLang="en-US" b="1" dirty="0" smtClean="0">
                <a:solidFill>
                  <a:srgbClr val="000088"/>
                </a:solidFill>
                <a:effectLst/>
                <a:latin typeface="Monaco"/>
              </a:rPr>
              <a:t>extends</a:t>
            </a:r>
            <a:r>
              <a:rPr lang="en-US" altLang="en-US" dirty="0" smtClean="0">
                <a:solidFill>
                  <a:srgbClr val="000000"/>
                </a:solidFill>
                <a:effectLst/>
                <a:latin typeface="Monaco"/>
              </a:rPr>
              <a:t> </a:t>
            </a:r>
            <a:r>
              <a:rPr lang="en-US" altLang="en-US" b="1" dirty="0" smtClean="0">
                <a:solidFill>
                  <a:srgbClr val="660066"/>
                </a:solidFill>
                <a:effectLst/>
                <a:latin typeface="Monaco"/>
              </a:rPr>
              <a:t>Account</a:t>
            </a:r>
            <a:r>
              <a:rPr lang="en-US" altLang="en-US" dirty="0" smtClean="0">
                <a:solidFill>
                  <a:srgbClr val="000000"/>
                </a:solidFill>
                <a:effectLst/>
                <a:latin typeface="Monaco"/>
              </a:rPr>
              <a:t> </a:t>
            </a:r>
            <a:r>
              <a:rPr lang="en-US" altLang="en-US" dirty="0" smtClean="0">
                <a:solidFill>
                  <a:srgbClr val="666600"/>
                </a:solidFill>
                <a:effectLst/>
                <a:latin typeface="Monaco"/>
              </a:rPr>
              <a:t>{</a:t>
            </a:r>
          </a:p>
          <a:p>
            <a:pPr marL="0" indent="0" eaLnBrk="0" fontAlgn="base" hangingPunct="0">
              <a:lnSpc>
                <a:spcPct val="100000"/>
              </a:lnSpc>
              <a:spcBef>
                <a:spcPct val="0"/>
              </a:spcBef>
              <a:spcAft>
                <a:spcPct val="0"/>
              </a:spcAft>
              <a:buSzTx/>
              <a:buFontTx/>
              <a:buNone/>
            </a:pPr>
            <a:endParaRPr lang="en-US" altLang="en-US" dirty="0" smtClean="0">
              <a:solidFill>
                <a:srgbClr val="666600"/>
              </a:solidFill>
              <a:effectLst/>
              <a:latin typeface="Monaco"/>
            </a:endParaRPr>
          </a:p>
          <a:p>
            <a:pPr marL="0" indent="0" eaLnBrk="0" fontAlgn="base" hangingPunct="0">
              <a:lnSpc>
                <a:spcPct val="100000"/>
              </a:lnSpc>
              <a:spcBef>
                <a:spcPct val="0"/>
              </a:spcBef>
              <a:spcAft>
                <a:spcPct val="0"/>
              </a:spcAft>
              <a:buSzTx/>
              <a:buFontTx/>
              <a:buNone/>
            </a:pPr>
            <a:r>
              <a:rPr lang="en-US" altLang="en-US" dirty="0" smtClean="0">
                <a:solidFill>
                  <a:srgbClr val="000000"/>
                </a:solidFill>
                <a:effectLst/>
                <a:latin typeface="Monaco"/>
              </a:rPr>
              <a:t> </a:t>
            </a:r>
            <a:r>
              <a:rPr lang="en-US" altLang="en-US" b="1" dirty="0" err="1" smtClean="0">
                <a:solidFill>
                  <a:srgbClr val="660066"/>
                </a:solidFill>
                <a:effectLst/>
                <a:latin typeface="Monaco"/>
              </a:rPr>
              <a:t>CheckingAccount</a:t>
            </a:r>
            <a:r>
              <a:rPr lang="en-US" altLang="en-US" dirty="0" smtClean="0">
                <a:solidFill>
                  <a:srgbClr val="666600"/>
                </a:solidFill>
                <a:effectLst/>
                <a:latin typeface="Monaco"/>
              </a:rPr>
              <a:t>(</a:t>
            </a:r>
            <a:r>
              <a:rPr lang="en-US" altLang="en-US" b="1" dirty="0" smtClean="0">
                <a:solidFill>
                  <a:srgbClr val="000088"/>
                </a:solidFill>
                <a:effectLst/>
                <a:latin typeface="Monaco"/>
              </a:rPr>
              <a:t>long</a:t>
            </a:r>
            <a:r>
              <a:rPr lang="en-US" altLang="en-US" dirty="0" smtClean="0">
                <a:solidFill>
                  <a:srgbClr val="000000"/>
                </a:solidFill>
                <a:effectLst/>
                <a:latin typeface="Monaco"/>
              </a:rPr>
              <a:t> amount</a:t>
            </a:r>
            <a:r>
              <a:rPr lang="en-US" altLang="en-US" dirty="0" smtClean="0">
                <a:solidFill>
                  <a:srgbClr val="666600"/>
                </a:solidFill>
                <a:effectLst/>
                <a:latin typeface="Monaco"/>
              </a:rPr>
              <a:t>)</a:t>
            </a:r>
            <a:r>
              <a:rPr lang="en-US" altLang="en-US" dirty="0" smtClean="0">
                <a:solidFill>
                  <a:srgbClr val="000000"/>
                </a:solidFill>
                <a:effectLst/>
                <a:latin typeface="Monaco"/>
              </a:rPr>
              <a:t> </a:t>
            </a:r>
            <a:r>
              <a:rPr lang="en-US" altLang="en-US" dirty="0" smtClean="0">
                <a:solidFill>
                  <a:srgbClr val="666600"/>
                </a:solidFill>
                <a:effectLst/>
                <a:latin typeface="Monaco"/>
              </a:rPr>
              <a:t>{</a:t>
            </a:r>
          </a:p>
          <a:p>
            <a:pPr marL="0" indent="0" eaLnBrk="0" fontAlgn="base" hangingPunct="0">
              <a:lnSpc>
                <a:spcPct val="100000"/>
              </a:lnSpc>
              <a:spcBef>
                <a:spcPct val="0"/>
              </a:spcBef>
              <a:spcAft>
                <a:spcPct val="0"/>
              </a:spcAft>
              <a:buSzTx/>
              <a:buFontTx/>
              <a:buNone/>
            </a:pPr>
            <a:endParaRPr lang="en-US" altLang="en-US" dirty="0" smtClean="0">
              <a:solidFill>
                <a:srgbClr val="666600"/>
              </a:solidFill>
              <a:effectLst/>
              <a:latin typeface="Monaco"/>
            </a:endParaRPr>
          </a:p>
          <a:p>
            <a:pPr marL="0" indent="0" eaLnBrk="0" fontAlgn="base" hangingPunct="0">
              <a:lnSpc>
                <a:spcPct val="100000"/>
              </a:lnSpc>
              <a:spcBef>
                <a:spcPct val="0"/>
              </a:spcBef>
              <a:spcAft>
                <a:spcPct val="0"/>
              </a:spcAft>
              <a:buSzTx/>
              <a:buFontTx/>
              <a:buNone/>
            </a:pPr>
            <a:r>
              <a:rPr lang="en-US" altLang="en-US" dirty="0" smtClean="0">
                <a:solidFill>
                  <a:srgbClr val="000000"/>
                </a:solidFill>
                <a:effectLst/>
                <a:latin typeface="Monaco"/>
              </a:rPr>
              <a:t> </a:t>
            </a:r>
            <a:r>
              <a:rPr lang="en-US" altLang="en-US" b="1" dirty="0" smtClean="0">
                <a:solidFill>
                  <a:srgbClr val="000088"/>
                </a:solidFill>
                <a:effectLst/>
                <a:latin typeface="Monaco"/>
              </a:rPr>
              <a:t>super</a:t>
            </a:r>
            <a:r>
              <a:rPr lang="en-US" altLang="en-US" dirty="0" smtClean="0">
                <a:solidFill>
                  <a:srgbClr val="666600"/>
                </a:solidFill>
                <a:effectLst/>
                <a:latin typeface="Monaco"/>
              </a:rPr>
              <a:t>(</a:t>
            </a:r>
            <a:r>
              <a:rPr lang="en-US" altLang="en-US" dirty="0" smtClean="0">
                <a:solidFill>
                  <a:srgbClr val="008800"/>
                </a:solidFill>
                <a:effectLst/>
                <a:latin typeface="Monaco"/>
              </a:rPr>
              <a:t>"checking"</a:t>
            </a:r>
            <a:r>
              <a:rPr lang="en-US" altLang="en-US" dirty="0" smtClean="0">
                <a:solidFill>
                  <a:srgbClr val="666600"/>
                </a:solidFill>
                <a:effectLst/>
                <a:latin typeface="Monaco"/>
              </a:rPr>
              <a:t>,</a:t>
            </a:r>
            <a:r>
              <a:rPr lang="en-US" altLang="en-US" dirty="0" smtClean="0">
                <a:solidFill>
                  <a:srgbClr val="000000"/>
                </a:solidFill>
                <a:effectLst/>
                <a:latin typeface="Monaco"/>
              </a:rPr>
              <a:t> amount</a:t>
            </a:r>
            <a:r>
              <a:rPr lang="en-US" altLang="en-US" dirty="0" smtClean="0">
                <a:solidFill>
                  <a:srgbClr val="666600"/>
                </a:solidFill>
                <a:effectLst/>
                <a:latin typeface="Monaco"/>
              </a:rPr>
              <a:t>);</a:t>
            </a:r>
            <a:r>
              <a:rPr lang="en-US" altLang="en-US" dirty="0" smtClean="0">
                <a:solidFill>
                  <a:srgbClr val="000000"/>
                </a:solidFill>
                <a:effectLst/>
                <a:latin typeface="Monaco"/>
              </a:rPr>
              <a:t> </a:t>
            </a:r>
          </a:p>
          <a:p>
            <a:pPr marL="0" indent="0" eaLnBrk="0" fontAlgn="base" hangingPunct="0">
              <a:lnSpc>
                <a:spcPct val="100000"/>
              </a:lnSpc>
              <a:spcBef>
                <a:spcPct val="0"/>
              </a:spcBef>
              <a:spcAft>
                <a:spcPct val="0"/>
              </a:spcAft>
              <a:buSzTx/>
              <a:buFontTx/>
              <a:buNone/>
            </a:pPr>
            <a:r>
              <a:rPr lang="en-US" altLang="en-US" dirty="0" smtClean="0">
                <a:solidFill>
                  <a:srgbClr val="666600"/>
                </a:solidFill>
                <a:effectLst/>
                <a:latin typeface="Monaco"/>
              </a:rPr>
              <a:t>}</a:t>
            </a:r>
          </a:p>
          <a:p>
            <a:pPr marL="0" indent="0" eaLnBrk="0" fontAlgn="base" hangingPunct="0">
              <a:lnSpc>
                <a:spcPct val="100000"/>
              </a:lnSpc>
              <a:spcBef>
                <a:spcPct val="0"/>
              </a:spcBef>
              <a:spcAft>
                <a:spcPct val="0"/>
              </a:spcAft>
              <a:buSzTx/>
              <a:buFontTx/>
              <a:buNone/>
            </a:pPr>
            <a:endParaRPr lang="en-US" altLang="en-US" dirty="0" smtClean="0">
              <a:solidFill>
                <a:srgbClr val="666600"/>
              </a:solidFill>
              <a:effectLst/>
              <a:latin typeface="Monaco"/>
            </a:endParaRPr>
          </a:p>
          <a:p>
            <a:pPr marL="0" indent="0" eaLnBrk="0" fontAlgn="base" hangingPunct="0">
              <a:lnSpc>
                <a:spcPct val="100000"/>
              </a:lnSpc>
              <a:spcBef>
                <a:spcPct val="0"/>
              </a:spcBef>
              <a:spcAft>
                <a:spcPct val="0"/>
              </a:spcAft>
              <a:buSzTx/>
              <a:buFontTx/>
              <a:buNone/>
            </a:pPr>
            <a:r>
              <a:rPr lang="en-US" altLang="en-US" dirty="0" smtClean="0">
                <a:solidFill>
                  <a:srgbClr val="000000"/>
                </a:solidFill>
                <a:effectLst/>
                <a:latin typeface="Monaco"/>
              </a:rPr>
              <a:t> </a:t>
            </a:r>
            <a:r>
              <a:rPr lang="en-US" altLang="en-US" b="1" dirty="0" smtClean="0">
                <a:solidFill>
                  <a:srgbClr val="000088"/>
                </a:solidFill>
                <a:effectLst/>
                <a:latin typeface="Monaco"/>
              </a:rPr>
              <a:t>void</a:t>
            </a:r>
            <a:r>
              <a:rPr lang="en-US" altLang="en-US" dirty="0" smtClean="0">
                <a:solidFill>
                  <a:srgbClr val="000000"/>
                </a:solidFill>
                <a:effectLst/>
                <a:latin typeface="Monaco"/>
              </a:rPr>
              <a:t> withdraw</a:t>
            </a:r>
            <a:r>
              <a:rPr lang="en-US" altLang="en-US" dirty="0" smtClean="0">
                <a:solidFill>
                  <a:srgbClr val="666600"/>
                </a:solidFill>
                <a:effectLst/>
                <a:latin typeface="Monaco"/>
              </a:rPr>
              <a:t>(</a:t>
            </a:r>
            <a:r>
              <a:rPr lang="en-US" altLang="en-US" b="1" dirty="0" smtClean="0">
                <a:solidFill>
                  <a:srgbClr val="000088"/>
                </a:solidFill>
                <a:effectLst/>
                <a:latin typeface="Monaco"/>
              </a:rPr>
              <a:t>long</a:t>
            </a:r>
            <a:r>
              <a:rPr lang="en-US" altLang="en-US" dirty="0" smtClean="0">
                <a:solidFill>
                  <a:srgbClr val="000000"/>
                </a:solidFill>
                <a:effectLst/>
                <a:latin typeface="Monaco"/>
              </a:rPr>
              <a:t> amount</a:t>
            </a:r>
            <a:r>
              <a:rPr lang="en-US" altLang="en-US" dirty="0" smtClean="0">
                <a:solidFill>
                  <a:srgbClr val="666600"/>
                </a:solidFill>
                <a:effectLst/>
                <a:latin typeface="Monaco"/>
              </a:rPr>
              <a:t>)</a:t>
            </a:r>
            <a:r>
              <a:rPr lang="en-US" altLang="en-US" dirty="0" smtClean="0">
                <a:solidFill>
                  <a:srgbClr val="000000"/>
                </a:solidFill>
                <a:effectLst/>
                <a:latin typeface="Monaco"/>
              </a:rPr>
              <a:t> </a:t>
            </a:r>
            <a:r>
              <a:rPr lang="en-US" altLang="en-US" dirty="0" smtClean="0">
                <a:solidFill>
                  <a:srgbClr val="666600"/>
                </a:solidFill>
                <a:effectLst/>
                <a:latin typeface="Monaco"/>
              </a:rPr>
              <a:t>{</a:t>
            </a:r>
            <a:r>
              <a:rPr lang="en-US" altLang="en-US" dirty="0" smtClean="0">
                <a:solidFill>
                  <a:srgbClr val="000000"/>
                </a:solidFill>
                <a:effectLst/>
                <a:latin typeface="Monaco"/>
              </a:rPr>
              <a:t> </a:t>
            </a:r>
          </a:p>
          <a:p>
            <a:pPr marL="0" indent="0" eaLnBrk="0" fontAlgn="base" hangingPunct="0">
              <a:lnSpc>
                <a:spcPct val="100000"/>
              </a:lnSpc>
              <a:spcBef>
                <a:spcPct val="0"/>
              </a:spcBef>
              <a:spcAft>
                <a:spcPct val="0"/>
              </a:spcAft>
              <a:buSzTx/>
              <a:buFontTx/>
              <a:buNone/>
            </a:pPr>
            <a:endParaRPr lang="en-US" altLang="en-US" dirty="0" smtClean="0">
              <a:solidFill>
                <a:srgbClr val="000000"/>
              </a:solidFill>
              <a:effectLst/>
              <a:latin typeface="Monaco"/>
            </a:endParaRPr>
          </a:p>
          <a:p>
            <a:pPr marL="0" indent="0" eaLnBrk="0" fontAlgn="base" hangingPunct="0">
              <a:lnSpc>
                <a:spcPct val="100000"/>
              </a:lnSpc>
              <a:spcBef>
                <a:spcPct val="0"/>
              </a:spcBef>
              <a:spcAft>
                <a:spcPct val="0"/>
              </a:spcAft>
              <a:buSzTx/>
              <a:buFontTx/>
              <a:buNone/>
            </a:pPr>
            <a:r>
              <a:rPr lang="en-US" altLang="en-US" dirty="0" err="1" smtClean="0">
                <a:solidFill>
                  <a:srgbClr val="000000"/>
                </a:solidFill>
                <a:effectLst/>
                <a:latin typeface="Monaco"/>
              </a:rPr>
              <a:t>setAmount</a:t>
            </a:r>
            <a:r>
              <a:rPr lang="en-US" altLang="en-US" dirty="0" smtClean="0">
                <a:solidFill>
                  <a:srgbClr val="666600"/>
                </a:solidFill>
                <a:effectLst/>
                <a:latin typeface="Monaco"/>
              </a:rPr>
              <a:t>(</a:t>
            </a:r>
            <a:r>
              <a:rPr lang="en-US" altLang="en-US" dirty="0" err="1" smtClean="0">
                <a:solidFill>
                  <a:srgbClr val="000000"/>
                </a:solidFill>
                <a:effectLst/>
                <a:latin typeface="Monaco"/>
              </a:rPr>
              <a:t>getAmount</a:t>
            </a:r>
            <a:r>
              <a:rPr lang="en-US" altLang="en-US" dirty="0" smtClean="0">
                <a:solidFill>
                  <a:srgbClr val="666600"/>
                </a:solidFill>
                <a:effectLst/>
                <a:latin typeface="Monaco"/>
              </a:rPr>
              <a:t>()</a:t>
            </a:r>
            <a:r>
              <a:rPr lang="en-US" altLang="en-US" dirty="0" smtClean="0">
                <a:solidFill>
                  <a:srgbClr val="000000"/>
                </a:solidFill>
                <a:effectLst/>
                <a:latin typeface="Monaco"/>
              </a:rPr>
              <a:t> </a:t>
            </a:r>
            <a:r>
              <a:rPr lang="en-US" altLang="en-US" dirty="0" smtClean="0">
                <a:solidFill>
                  <a:srgbClr val="666600"/>
                </a:solidFill>
                <a:effectLst/>
                <a:latin typeface="Monaco"/>
              </a:rPr>
              <a:t>-</a:t>
            </a:r>
            <a:r>
              <a:rPr lang="en-US" altLang="en-US" dirty="0" smtClean="0">
                <a:solidFill>
                  <a:srgbClr val="000000"/>
                </a:solidFill>
                <a:effectLst/>
                <a:latin typeface="Monaco"/>
              </a:rPr>
              <a:t> amount</a:t>
            </a:r>
            <a:r>
              <a:rPr lang="en-US" altLang="en-US" dirty="0" smtClean="0">
                <a:solidFill>
                  <a:srgbClr val="666600"/>
                </a:solidFill>
                <a:effectLst/>
                <a:latin typeface="Monaco"/>
              </a:rPr>
              <a:t>);</a:t>
            </a:r>
            <a:r>
              <a:rPr lang="en-US" altLang="en-US" dirty="0" smtClean="0">
                <a:solidFill>
                  <a:srgbClr val="000000"/>
                </a:solidFill>
                <a:effectLst/>
                <a:latin typeface="Monaco"/>
              </a:rPr>
              <a:t> </a:t>
            </a:r>
          </a:p>
          <a:p>
            <a:pPr marL="0" indent="0" eaLnBrk="0" fontAlgn="base" hangingPunct="0">
              <a:lnSpc>
                <a:spcPct val="100000"/>
              </a:lnSpc>
              <a:spcBef>
                <a:spcPct val="0"/>
              </a:spcBef>
              <a:spcAft>
                <a:spcPct val="0"/>
              </a:spcAft>
              <a:buSzTx/>
              <a:buFontTx/>
              <a:buNone/>
            </a:pPr>
            <a:endParaRPr lang="en-US" altLang="en-US" dirty="0" smtClean="0">
              <a:solidFill>
                <a:srgbClr val="000000"/>
              </a:solidFill>
              <a:effectLst/>
              <a:latin typeface="Monaco"/>
            </a:endParaRPr>
          </a:p>
          <a:p>
            <a:pPr marL="0" indent="0" eaLnBrk="0" fontAlgn="base" hangingPunct="0">
              <a:lnSpc>
                <a:spcPct val="100000"/>
              </a:lnSpc>
              <a:spcBef>
                <a:spcPct val="0"/>
              </a:spcBef>
              <a:spcAft>
                <a:spcPct val="0"/>
              </a:spcAft>
              <a:buSzTx/>
              <a:buFontTx/>
              <a:buNone/>
            </a:pPr>
            <a:r>
              <a:rPr lang="en-US" altLang="en-US" dirty="0" smtClean="0">
                <a:solidFill>
                  <a:srgbClr val="666600"/>
                </a:solidFill>
                <a:effectLst/>
                <a:latin typeface="Monaco"/>
              </a:rPr>
              <a:t>}</a:t>
            </a:r>
          </a:p>
          <a:p>
            <a:pPr marL="0" indent="0" eaLnBrk="0" fontAlgn="base" hangingPunct="0">
              <a:lnSpc>
                <a:spcPct val="100000"/>
              </a:lnSpc>
              <a:spcBef>
                <a:spcPct val="0"/>
              </a:spcBef>
              <a:spcAft>
                <a:spcPct val="0"/>
              </a:spcAft>
              <a:buSzTx/>
              <a:buFontTx/>
              <a:buNone/>
            </a:pPr>
            <a:r>
              <a:rPr lang="en-US" altLang="en-US" dirty="0" smtClean="0">
                <a:solidFill>
                  <a:srgbClr val="000000"/>
                </a:solidFill>
                <a:effectLst/>
                <a:latin typeface="Monaco"/>
              </a:rPr>
              <a:t> </a:t>
            </a:r>
            <a:r>
              <a:rPr lang="en-US" altLang="en-US" dirty="0" smtClean="0">
                <a:solidFill>
                  <a:srgbClr val="666600"/>
                </a:solidFill>
                <a:effectLst/>
                <a:latin typeface="Monaco"/>
              </a:rPr>
              <a:t>}</a:t>
            </a:r>
            <a:r>
              <a:rPr lang="en-US" altLang="en-US" dirty="0" smtClean="0">
                <a:effectLst/>
              </a:rPr>
              <a:t> </a:t>
            </a:r>
          </a:p>
          <a:p>
            <a:pPr marL="0" indent="0" eaLnBrk="0" fontAlgn="base" hangingPunct="0">
              <a:lnSpc>
                <a:spcPct val="100000"/>
              </a:lnSpc>
              <a:spcBef>
                <a:spcPct val="0"/>
              </a:spcBef>
              <a:spcAft>
                <a:spcPct val="0"/>
              </a:spcAft>
              <a:buSzTx/>
              <a:buFontTx/>
              <a:buNone/>
            </a:pPr>
            <a:endParaRPr lang="en-US" altLang="en-US" dirty="0" smtClean="0">
              <a:effectLst/>
              <a:latin typeface="Arial" panose="020B0604020202020204" pitchFamily="34" charset="0"/>
            </a:endParaRPr>
          </a:p>
        </p:txBody>
      </p:sp>
    </p:spTree>
    <p:extLst>
      <p:ext uri="{BB962C8B-B14F-4D97-AF65-F5344CB8AC3E}">
        <p14:creationId xmlns:p14="http://schemas.microsoft.com/office/powerpoint/2010/main" val="131124528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723014" y="114453"/>
            <a:ext cx="10292316" cy="6555641"/>
          </a:xfrm>
          <a:prstGeom prst="rect">
            <a:avLst/>
          </a:prstGeom>
          <a:solidFill>
            <a:srgbClr val="E5E5E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class</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AccountDemo</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public</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static</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void</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main</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1" i="0" u="none" strike="noStrike" cap="none" normalizeH="0" baseline="0" dirty="0" smtClean="0">
                <a:ln>
                  <a:noFill/>
                </a:ln>
                <a:solidFill>
                  <a:srgbClr val="660066"/>
                </a:solidFill>
                <a:effectLst/>
                <a:latin typeface="Arial" panose="020B0604020202020204" pitchFamily="34" charset="0"/>
                <a:cs typeface="Arial" panose="020B0604020202020204" pitchFamily="34" charset="0"/>
              </a:rPr>
              <a:t>String</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args</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SavingsAccount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sa</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new</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SavingsAccount</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6666"/>
                </a:solidFill>
                <a:effectLst/>
                <a:latin typeface="Arial" panose="020B0604020202020204" pitchFamily="34" charset="0"/>
                <a:cs typeface="Arial" panose="020B0604020202020204" pitchFamily="34" charset="0"/>
              </a:rPr>
              <a:t>10000</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System</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1" i="0" u="none" strike="noStrike" cap="none" normalizeH="0" baseline="0" dirty="0" err="1" smtClean="0">
                <a:ln>
                  <a:noFill/>
                </a:ln>
                <a:solidFill>
                  <a:srgbClr val="000088"/>
                </a:solidFill>
                <a:effectLst/>
                <a:latin typeface="Arial" panose="020B0604020202020204" pitchFamily="34" charset="0"/>
                <a:cs typeface="Arial" panose="020B0604020202020204" pitchFamily="34" charset="0"/>
              </a:rPr>
              <a:t>out</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println</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8800"/>
                </a:solidFill>
                <a:effectLst/>
                <a:latin typeface="Arial" panose="020B0604020202020204" pitchFamily="34" charset="0"/>
                <a:cs typeface="Arial" panose="020B0604020202020204" pitchFamily="34" charset="0"/>
              </a:rPr>
              <a:t>"account name: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sa</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getName</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System</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1" i="0" u="none" strike="noStrike" cap="none" normalizeH="0" baseline="0" dirty="0" err="1" smtClean="0">
                <a:ln>
                  <a:noFill/>
                </a:ln>
                <a:solidFill>
                  <a:srgbClr val="000088"/>
                </a:solidFill>
                <a:effectLst/>
                <a:latin typeface="Arial" panose="020B0604020202020204" pitchFamily="34" charset="0"/>
                <a:cs typeface="Arial" panose="020B0604020202020204" pitchFamily="34" charset="0"/>
              </a:rPr>
              <a:t>out</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println</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8800"/>
                </a:solidFill>
                <a:effectLst/>
                <a:latin typeface="Arial" panose="020B0604020202020204" pitchFamily="34" charset="0"/>
                <a:cs typeface="Arial" panose="020B0604020202020204" pitchFamily="34" charset="0"/>
              </a:rPr>
              <a:t>"initial amount: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sa</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getAmount</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sa</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deposit</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6666"/>
                </a:solidFill>
                <a:effectLst/>
                <a:latin typeface="Arial" panose="020B0604020202020204" pitchFamily="34" charset="0"/>
                <a:cs typeface="Arial" panose="020B0604020202020204" pitchFamily="34" charset="0"/>
              </a:rPr>
              <a:t>5000</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System</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1" i="0" u="none" strike="noStrike" cap="none" normalizeH="0" baseline="0" dirty="0" err="1" smtClean="0">
                <a:ln>
                  <a:noFill/>
                </a:ln>
                <a:solidFill>
                  <a:srgbClr val="000088"/>
                </a:solidFill>
                <a:effectLst/>
                <a:latin typeface="Arial" panose="020B0604020202020204" pitchFamily="34" charset="0"/>
                <a:cs typeface="Arial" panose="020B0604020202020204" pitchFamily="34" charset="0"/>
              </a:rPr>
              <a:t>out</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println</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8800"/>
                </a:solidFill>
                <a:effectLst/>
                <a:latin typeface="Arial" panose="020B0604020202020204" pitchFamily="34" charset="0"/>
                <a:cs typeface="Arial" panose="020B0604020202020204" pitchFamily="34" charset="0"/>
              </a:rPr>
              <a:t>"new amount after deposit: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sa</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getAmount</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CheckingAccount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ca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smtClean="0">
                <a:ln>
                  <a:noFill/>
                </a:ln>
                <a:solidFill>
                  <a:srgbClr val="000088"/>
                </a:solidFill>
                <a:effectLst/>
                <a:latin typeface="Arial" panose="020B0604020202020204" pitchFamily="34" charset="0"/>
                <a:cs typeface="Arial" panose="020B0604020202020204" pitchFamily="34" charset="0"/>
              </a:rPr>
              <a:t>new</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CheckingAccount</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6666"/>
                </a:solidFill>
                <a:effectLst/>
                <a:latin typeface="Arial" panose="020B0604020202020204" pitchFamily="34" charset="0"/>
                <a:cs typeface="Arial" panose="020B0604020202020204" pitchFamily="34" charset="0"/>
              </a:rPr>
              <a:t>20000</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System</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1" i="0" u="none" strike="noStrike" cap="none" normalizeH="0" baseline="0" dirty="0" err="1" smtClean="0">
                <a:ln>
                  <a:noFill/>
                </a:ln>
                <a:solidFill>
                  <a:srgbClr val="000088"/>
                </a:solidFill>
                <a:effectLst/>
                <a:latin typeface="Arial" panose="020B0604020202020204" pitchFamily="34" charset="0"/>
                <a:cs typeface="Arial" panose="020B0604020202020204" pitchFamily="34" charset="0"/>
              </a:rPr>
              <a:t>out</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println</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8800"/>
                </a:solidFill>
                <a:effectLst/>
                <a:latin typeface="Arial" panose="020B0604020202020204" pitchFamily="34" charset="0"/>
                <a:cs typeface="Arial" panose="020B0604020202020204" pitchFamily="34" charset="0"/>
              </a:rPr>
              <a:t>"account name: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ca</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getName</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System</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1" i="0" u="none" strike="noStrike" cap="none" normalizeH="0" baseline="0" dirty="0" err="1" smtClean="0">
                <a:ln>
                  <a:noFill/>
                </a:ln>
                <a:solidFill>
                  <a:srgbClr val="000088"/>
                </a:solidFill>
                <a:effectLst/>
                <a:latin typeface="Arial" panose="020B0604020202020204" pitchFamily="34" charset="0"/>
                <a:cs typeface="Arial" panose="020B0604020202020204" pitchFamily="34" charset="0"/>
              </a:rPr>
              <a:t>out</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println</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8800"/>
                </a:solidFill>
                <a:effectLst/>
                <a:latin typeface="Arial" panose="020B0604020202020204" pitchFamily="34" charset="0"/>
                <a:cs typeface="Arial" panose="020B0604020202020204" pitchFamily="34" charset="0"/>
              </a:rPr>
              <a:t>"initial amount: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ca</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getAmount</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ca</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deposit</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6666"/>
                </a:solidFill>
                <a:effectLst/>
                <a:latin typeface="Arial" panose="020B0604020202020204" pitchFamily="34" charset="0"/>
                <a:cs typeface="Arial" panose="020B0604020202020204" pitchFamily="34" charset="0"/>
              </a:rPr>
              <a:t>6000</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6666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System</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1" i="0" u="none" strike="noStrike" cap="none" normalizeH="0" baseline="0" dirty="0" err="1" smtClean="0">
                <a:ln>
                  <a:noFill/>
                </a:ln>
                <a:solidFill>
                  <a:srgbClr val="000088"/>
                </a:solidFill>
                <a:effectLst/>
                <a:latin typeface="Arial" panose="020B0604020202020204" pitchFamily="34" charset="0"/>
                <a:cs typeface="Arial" panose="020B0604020202020204" pitchFamily="34" charset="0"/>
              </a:rPr>
              <a:t>out</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println</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8800"/>
                </a:solidFill>
                <a:effectLst/>
                <a:latin typeface="Arial" panose="020B0604020202020204" pitchFamily="34" charset="0"/>
                <a:cs typeface="Arial" panose="020B0604020202020204" pitchFamily="34" charset="0"/>
              </a:rPr>
              <a:t>"new amount after deposit: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ca</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getAmount</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ca</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withdraw</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6666"/>
                </a:solidFill>
                <a:effectLst/>
                <a:latin typeface="Arial" panose="020B0604020202020204" pitchFamily="34" charset="0"/>
                <a:cs typeface="Arial" panose="020B0604020202020204" pitchFamily="34" charset="0"/>
              </a:rPr>
              <a:t>3000</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000" dirty="0">
              <a:solidFill>
                <a:srgbClr val="000000"/>
              </a:solidFill>
              <a:effectLst/>
              <a:latin typeface="Arial" panose="020B0604020202020204" pitchFamily="34" charset="0"/>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err="1" smtClean="0">
                <a:ln>
                  <a:noFill/>
                </a:ln>
                <a:solidFill>
                  <a:srgbClr val="660066"/>
                </a:solidFill>
                <a:effectLst/>
                <a:latin typeface="Arial" panose="020B0604020202020204" pitchFamily="34" charset="0"/>
                <a:cs typeface="Arial" panose="020B0604020202020204" pitchFamily="34" charset="0"/>
              </a:rPr>
              <a:t>System</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1" i="0" u="none" strike="noStrike" cap="none" normalizeH="0" baseline="0" dirty="0" err="1" smtClean="0">
                <a:ln>
                  <a:noFill/>
                </a:ln>
                <a:solidFill>
                  <a:srgbClr val="000088"/>
                </a:solidFill>
                <a:effectLst/>
                <a:latin typeface="Arial" panose="020B0604020202020204" pitchFamily="34" charset="0"/>
                <a:cs typeface="Arial" panose="020B0604020202020204" pitchFamily="34" charset="0"/>
              </a:rPr>
              <a:t>out</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println</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8800"/>
                </a:solidFill>
                <a:effectLst/>
                <a:latin typeface="Arial" panose="020B0604020202020204" pitchFamily="34" charset="0"/>
                <a:cs typeface="Arial" panose="020B0604020202020204" pitchFamily="34" charset="0"/>
              </a:rPr>
              <a:t>"new amount after withdrawal: "</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ca</a:t>
            </a:r>
            <a:r>
              <a:rPr kumimoji="0" lang="en-US" altLang="en-US" sz="2000" b="0" i="0" u="none" strike="noStrike" cap="none" normalizeH="0" baseline="0" dirty="0" err="1"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err="1" smtClean="0">
                <a:ln>
                  <a:noFill/>
                </a:ln>
                <a:solidFill>
                  <a:srgbClr val="000000"/>
                </a:solidFill>
                <a:effectLst/>
                <a:latin typeface="Arial" panose="020B0604020202020204" pitchFamily="34" charset="0"/>
                <a:cs typeface="Arial" panose="020B0604020202020204" pitchFamily="34" charset="0"/>
              </a:rPr>
              <a:t>getAmount</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rgbClr val="000000"/>
                </a:solidFill>
                <a:effectLst/>
                <a:latin typeface="Arial" panose="020B0604020202020204" pitchFamily="34" charset="0"/>
                <a:cs typeface="Arial" panose="020B0604020202020204" pitchFamily="34" charset="0"/>
              </a:rPr>
              <a:t> </a:t>
            </a:r>
            <a:r>
              <a:rPr kumimoji="0" lang="en-US" altLang="en-US" sz="2000" b="0" i="0" u="none" strike="noStrike" cap="none" normalizeH="0" baseline="0" dirty="0" smtClean="0">
                <a:ln>
                  <a:noFill/>
                </a:ln>
                <a:solidFill>
                  <a:srgbClr val="666600"/>
                </a:solidFill>
                <a:effectLst/>
                <a:latin typeface="Arial" panose="020B0604020202020204" pitchFamily="34" charset="0"/>
                <a:cs typeface="Arial" panose="020B0604020202020204" pitchFamily="34" charset="0"/>
              </a:rPr>
              <a:t>}</a:t>
            </a:r>
            <a:r>
              <a:rPr kumimoji="0" lang="en-US" altLang="en-US" sz="2000" b="0" i="0" u="none" strike="noStrike" cap="none" normalizeH="0" baseline="0" dirty="0" smtClean="0">
                <a:ln>
                  <a:noFill/>
                </a:ln>
                <a:solidFill>
                  <a:schemeClr val="tx1"/>
                </a:solidFill>
                <a:effectLst/>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319099023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49264" y="183226"/>
            <a:ext cx="3335537" cy="999245"/>
          </a:xfrm>
          <a:solidFill>
            <a:srgbClr val="92D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lstStyle/>
          <a:p>
            <a:r>
              <a:rPr lang="en-US" sz="3200" dirty="0" smtClean="0"/>
              <a:t>More code for</a:t>
            </a:r>
            <a:br>
              <a:rPr lang="en-US" sz="3200" dirty="0" smtClean="0"/>
            </a:br>
            <a:r>
              <a:rPr lang="en-US" sz="3200" dirty="0" smtClean="0"/>
              <a:t> Encapsulation</a:t>
            </a:r>
            <a:endParaRPr lang="en-US" sz="3200" dirty="0"/>
          </a:p>
        </p:txBody>
      </p:sp>
      <p:sp>
        <p:nvSpPr>
          <p:cNvPr id="3" name="Content Placeholder 2"/>
          <p:cNvSpPr>
            <a:spLocks noGrp="1"/>
          </p:cNvSpPr>
          <p:nvPr>
            <p:ph idx="1"/>
          </p:nvPr>
        </p:nvSpPr>
        <p:spPr>
          <a:xfrm>
            <a:off x="1141413" y="1307804"/>
            <a:ext cx="4961676" cy="5358809"/>
          </a:xfr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a:normAutofit lnSpcReduction="10000"/>
          </a:bodyPr>
          <a:lstStyle/>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class</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EncapsulationDemo</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private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8B"/>
                </a:solidFill>
                <a:latin typeface="Consolas" panose="020B0609020204030204" pitchFamily="49" charset="0"/>
                <a:ea typeface="Times New Roman" panose="02020603050405020304" pitchFamily="18" charset="0"/>
                <a:cs typeface="Courier New" panose="02070309020205020404" pitchFamily="49" charset="0"/>
              </a:rPr>
              <a:t>int</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ssn</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private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String</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empName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private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8B"/>
                </a:solidFill>
                <a:latin typeface="Consolas" panose="020B0609020204030204" pitchFamily="49" charset="0"/>
                <a:ea typeface="Times New Roman" panose="02020603050405020304" pitchFamily="18" charset="0"/>
                <a:cs typeface="Courier New" panose="02070309020205020404" pitchFamily="49" charset="0"/>
              </a:rPr>
              <a:t>int</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empAge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808080"/>
                </a:solidFill>
                <a:latin typeface="Consolas" panose="020B0609020204030204" pitchFamily="49" charset="0"/>
                <a:ea typeface="Times New Roman" panose="02020603050405020304" pitchFamily="18" charset="0"/>
                <a:cs typeface="Courier New" panose="02070309020205020404" pitchFamily="49" charset="0"/>
              </a:rPr>
              <a:t>//Getter and Setter methods</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8B"/>
                </a:solidFill>
                <a:latin typeface="Consolas" panose="020B0609020204030204" pitchFamily="49" charset="0"/>
                <a:ea typeface="Times New Roman" panose="02020603050405020304" pitchFamily="18" charset="0"/>
                <a:cs typeface="Courier New" panose="02070309020205020404" pitchFamily="49" charset="0"/>
              </a:rPr>
              <a:t>int</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getEmpSSN</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return</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ssn</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String</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getEmpName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return</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empName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dirty="0"/>
          </a:p>
        </p:txBody>
      </p:sp>
      <p:sp>
        <p:nvSpPr>
          <p:cNvPr id="4" name="TextBox 3"/>
          <p:cNvSpPr txBox="1"/>
          <p:nvPr/>
        </p:nvSpPr>
        <p:spPr>
          <a:xfrm>
            <a:off x="6645349" y="170122"/>
            <a:ext cx="4763386" cy="6250942"/>
          </a:xfrm>
          <a:prstGeom prst="rect">
            <a:avLst/>
          </a:prstGeom>
          <a:solidFill>
            <a:srgbClr val="FFC000"/>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rtlCol="0">
            <a:spAutoFit/>
          </a:bodyPr>
          <a:lstStyle/>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smtClean="0">
                <a:solidFill>
                  <a:srgbClr val="00008B"/>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smtClean="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8B"/>
                </a:solidFill>
                <a:latin typeface="Consolas" panose="020B0609020204030204" pitchFamily="49" charset="0"/>
                <a:ea typeface="Times New Roman" panose="02020603050405020304" pitchFamily="18" charset="0"/>
                <a:cs typeface="Courier New" panose="02070309020205020404" pitchFamily="49" charset="0"/>
              </a:rPr>
              <a:t>int</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getEmpAge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return</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empAge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smtClean="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void</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setEmpAge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00008B"/>
                </a:solidFill>
                <a:latin typeface="Consolas" panose="020B0609020204030204" pitchFamily="49" charset="0"/>
                <a:ea typeface="Times New Roman" panose="02020603050405020304" pitchFamily="18" charset="0"/>
                <a:cs typeface="Courier New" panose="02070309020205020404" pitchFamily="49" charset="0"/>
              </a:rPr>
              <a:t>int</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newValue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empAge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newValue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void</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setEmpName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String</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newValue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empName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newValue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void</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setEmpSSN</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00008B"/>
                </a:solidFill>
                <a:latin typeface="Consolas" panose="020B0609020204030204" pitchFamily="49" charset="0"/>
                <a:ea typeface="Times New Roman" panose="02020603050405020304" pitchFamily="18" charset="0"/>
                <a:cs typeface="Courier New" panose="02070309020205020404" pitchFamily="49" charset="0"/>
              </a:rPr>
              <a:t>int</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newValue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ssn</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newValue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a:p>
            <a:pPr>
              <a:lnSpc>
                <a:spcPct val="1150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dirty="0"/>
          </a:p>
        </p:txBody>
      </p:sp>
    </p:spTree>
    <p:extLst>
      <p:ext uri="{BB962C8B-B14F-4D97-AF65-F5344CB8AC3E}">
        <p14:creationId xmlns:p14="http://schemas.microsoft.com/office/powerpoint/2010/main" val="49228241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another class and main method to run code</a:t>
            </a:r>
            <a:endParaRPr lang="en-US" dirty="0"/>
          </a:p>
        </p:txBody>
      </p:sp>
      <p:sp>
        <p:nvSpPr>
          <p:cNvPr id="3" name="Content Placeholder 2"/>
          <p:cNvSpPr>
            <a:spLocks noGrp="1"/>
          </p:cNvSpPr>
          <p:nvPr>
            <p:ph idx="1"/>
          </p:nvPr>
        </p:nvSpPr>
        <p:spPr>
          <a:solidFill>
            <a:srgbClr val="FFC00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a:bodyPr>
          <a:lstStyle/>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class</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EncapsTesting</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public</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static</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void</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main(</a:t>
            </a:r>
            <a:r>
              <a:rPr lang="en-US" dirty="0">
                <a:solidFill>
                  <a:srgbClr val="2B91AF"/>
                </a:solidFill>
                <a:latin typeface="Consolas" panose="020B0609020204030204" pitchFamily="49" charset="0"/>
                <a:ea typeface="Times New Roman" panose="02020603050405020304" pitchFamily="18" charset="0"/>
                <a:cs typeface="Courier New" panose="02070309020205020404" pitchFamily="49" charset="0"/>
              </a:rPr>
              <a:t>String</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args</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EncapsulationDemo</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obj</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dirty="0">
                <a:solidFill>
                  <a:srgbClr val="00008B"/>
                </a:solidFill>
                <a:latin typeface="Consolas" panose="020B0609020204030204" pitchFamily="49" charset="0"/>
                <a:ea typeface="Times New Roman" panose="02020603050405020304" pitchFamily="18" charset="0"/>
                <a:cs typeface="Courier New" panose="02070309020205020404" pitchFamily="49" charset="0"/>
              </a:rPr>
              <a:t>new</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EncapsulationDemo</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obj.setEmpName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800000"/>
                </a:solidFill>
                <a:latin typeface="Consolas" panose="020B0609020204030204" pitchFamily="49" charset="0"/>
                <a:ea typeface="Times New Roman" panose="02020603050405020304" pitchFamily="18" charset="0"/>
                <a:cs typeface="Courier New" panose="02070309020205020404" pitchFamily="49" charset="0"/>
              </a:rPr>
              <a:t>"Mario"</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obj.setEmpAge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800000"/>
                </a:solidFill>
                <a:latin typeface="Consolas" panose="020B0609020204030204" pitchFamily="49" charset="0"/>
                <a:ea typeface="Times New Roman" panose="02020603050405020304" pitchFamily="18" charset="0"/>
                <a:cs typeface="Courier New" panose="02070309020205020404" pitchFamily="49" charset="0"/>
              </a:rPr>
              <a:t>32</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obj.setEmpSSN</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800000"/>
                </a:solidFill>
                <a:latin typeface="Consolas" panose="020B0609020204030204" pitchFamily="49" charset="0"/>
                <a:ea typeface="Times New Roman" panose="02020603050405020304" pitchFamily="18" charset="0"/>
                <a:cs typeface="Courier New" panose="02070309020205020404" pitchFamily="49" charset="0"/>
              </a:rPr>
              <a:t>112233</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15000"/>
              </a:lnSpc>
              <a:spcBef>
                <a:spcPts val="0"/>
              </a:spcBef>
              <a:spcAft>
                <a:spcPts val="0"/>
              </a:spcAft>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a:t>
            </a:r>
            <a:r>
              <a:rPr lang="en-US" dirty="0" err="1">
                <a:solidFill>
                  <a:srgbClr val="2B91AF"/>
                </a:solidFill>
                <a:latin typeface="Consolas" panose="020B0609020204030204" pitchFamily="49" charset="0"/>
                <a:ea typeface="Times New Roman" panose="02020603050405020304" pitchFamily="18" charset="0"/>
                <a:cs typeface="Courier New" panose="02070309020205020404" pitchFamily="49" charset="0"/>
              </a:rPr>
              <a:t>System</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dirty="0" err="1">
                <a:solidFill>
                  <a:srgbClr val="00008B"/>
                </a:solidFill>
                <a:latin typeface="Consolas" panose="020B0609020204030204" pitchFamily="49" charset="0"/>
                <a:ea typeface="Times New Roman" panose="02020603050405020304" pitchFamily="18" charset="0"/>
                <a:cs typeface="Courier New" panose="02070309020205020404" pitchFamily="49" charset="0"/>
              </a:rPr>
              <a:t>out</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.println</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r>
              <a:rPr lang="en-US" dirty="0">
                <a:solidFill>
                  <a:srgbClr val="800000"/>
                </a:solidFill>
                <a:latin typeface="Consolas" panose="020B0609020204030204" pitchFamily="49" charset="0"/>
                <a:ea typeface="Times New Roman" panose="02020603050405020304" pitchFamily="18" charset="0"/>
                <a:cs typeface="Courier New" panose="02070309020205020404" pitchFamily="49" charset="0"/>
              </a:rPr>
              <a:t>"Employee Name: "</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 + </a:t>
            </a:r>
            <a:r>
              <a:rPr lang="en-US" dirty="0" err="1">
                <a:solidFill>
                  <a:srgbClr val="000000"/>
                </a:solidFill>
                <a:latin typeface="Consolas" panose="020B0609020204030204" pitchFamily="49" charset="0"/>
                <a:ea typeface="Times New Roman" panose="02020603050405020304" pitchFamily="18" charset="0"/>
                <a:cs typeface="Courier New" panose="02070309020205020404" pitchFamily="49" charset="0"/>
              </a:rPr>
              <a:t>obj.getEmpName</a:t>
            </a:r>
            <a:r>
              <a:rPr lang="en-US" dirty="0">
                <a:solidFill>
                  <a:srgbClr val="000000"/>
                </a:solidFill>
                <a:latin typeface="Consolas" panose="020B0609020204030204" pitchFamily="49" charset="0"/>
                <a:ea typeface="Times New Roman" panose="02020603050405020304" pitchFamily="18" charset="0"/>
                <a:cs typeface="Courier New" panose="02070309020205020404" pitchFamily="49" charset="0"/>
              </a:rPr>
              <a:t>());</a:t>
            </a:r>
            <a:endParaRPr lang="en-US" sz="3200" dirty="0">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7821148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An object has three characteristics:</a:t>
            </a:r>
            <a:br>
              <a:rPr lang="en-US" dirty="0"/>
            </a:br>
            <a:endParaRPr lang="en-US" dirty="0"/>
          </a:p>
        </p:txBody>
      </p:sp>
      <p:sp>
        <p:nvSpPr>
          <p:cNvPr id="3" name="Content Placeholder 2"/>
          <p:cNvSpPr>
            <a:spLocks noGrp="1"/>
          </p:cNvSpPr>
          <p:nvPr>
            <p:ph idx="1"/>
          </p:nvPr>
        </p:nvSpPr>
        <p:spPr>
          <a:xfrm>
            <a:off x="1159314" y="2202874"/>
            <a:ext cx="10178322" cy="3593591"/>
          </a:xfrm>
        </p:spPr>
        <p:txBody>
          <a:bodyPr>
            <a:normAutofit/>
          </a:bodyPr>
          <a:lstStyle/>
          <a:p>
            <a:r>
              <a:rPr lang="en-US" sz="3200" b="1" dirty="0" smtClean="0">
                <a:solidFill>
                  <a:srgbClr val="00B050"/>
                </a:solidFill>
              </a:rPr>
              <a:t>State</a:t>
            </a:r>
            <a:r>
              <a:rPr lang="en-US" sz="3200" b="1" dirty="0">
                <a:solidFill>
                  <a:srgbClr val="00B050"/>
                </a:solidFill>
              </a:rPr>
              <a:t>:</a:t>
            </a:r>
            <a:r>
              <a:rPr lang="en-US" b="1" dirty="0">
                <a:solidFill>
                  <a:schemeClr val="tx1"/>
                </a:solidFill>
              </a:rPr>
              <a:t> represents data (value) of an object</a:t>
            </a:r>
            <a:r>
              <a:rPr lang="en-US" b="1" dirty="0" smtClean="0">
                <a:solidFill>
                  <a:schemeClr val="tx1"/>
                </a:solidFill>
              </a:rPr>
              <a:t>.</a:t>
            </a:r>
          </a:p>
          <a:p>
            <a:endParaRPr lang="en-US" b="1" dirty="0">
              <a:solidFill>
                <a:schemeClr val="tx1"/>
              </a:solidFill>
            </a:endParaRPr>
          </a:p>
          <a:p>
            <a:r>
              <a:rPr lang="en-US" sz="3200" b="1" dirty="0" smtClean="0">
                <a:solidFill>
                  <a:srgbClr val="00B050"/>
                </a:solidFill>
              </a:rPr>
              <a:t>Behavior</a:t>
            </a:r>
            <a:r>
              <a:rPr lang="en-US" sz="3200" b="1" dirty="0">
                <a:solidFill>
                  <a:srgbClr val="00B050"/>
                </a:solidFill>
              </a:rPr>
              <a:t>:</a:t>
            </a:r>
            <a:r>
              <a:rPr lang="en-US" b="1" dirty="0">
                <a:solidFill>
                  <a:schemeClr val="tx1"/>
                </a:solidFill>
              </a:rPr>
              <a:t> represents the behavior (functionality) of an object such as deposit, withdraw etc</a:t>
            </a:r>
            <a:r>
              <a:rPr lang="en-US" b="1" dirty="0" smtClean="0">
                <a:solidFill>
                  <a:schemeClr val="tx1"/>
                </a:solidFill>
              </a:rPr>
              <a:t>.</a:t>
            </a:r>
          </a:p>
          <a:p>
            <a:endParaRPr lang="en-US" b="1" dirty="0" smtClean="0">
              <a:solidFill>
                <a:schemeClr val="tx1"/>
              </a:solidFill>
            </a:endParaRPr>
          </a:p>
          <a:p>
            <a:r>
              <a:rPr lang="en-US" sz="3200" b="1" dirty="0" smtClean="0">
                <a:solidFill>
                  <a:srgbClr val="00B050"/>
                </a:solidFill>
              </a:rPr>
              <a:t>Identity</a:t>
            </a:r>
            <a:r>
              <a:rPr lang="en-US" sz="3200" b="1" dirty="0">
                <a:solidFill>
                  <a:srgbClr val="00B050"/>
                </a:solidFill>
              </a:rPr>
              <a:t>: </a:t>
            </a:r>
            <a:r>
              <a:rPr lang="en-US" b="1" dirty="0">
                <a:solidFill>
                  <a:schemeClr val="tx1"/>
                </a:solidFill>
              </a:rPr>
              <a:t>Object identity is typically implemented via a unique ID. The value of the ID is not visible to the external user. But, it is used internally by the JVM to identify each object uniquely.</a:t>
            </a:r>
          </a:p>
          <a:p>
            <a:endParaRPr lang="en-US"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14925325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232294" y="2106027"/>
            <a:ext cx="4646324" cy="914264"/>
          </a:xfrm>
        </p:spPr>
        <p:style>
          <a:lnRef idx="0">
            <a:schemeClr val="dk1"/>
          </a:lnRef>
          <a:fillRef idx="3">
            <a:schemeClr val="dk1"/>
          </a:fillRef>
          <a:effectRef idx="3">
            <a:schemeClr val="dk1"/>
          </a:effectRef>
          <a:fontRef idx="minor">
            <a:schemeClr val="lt1"/>
          </a:fontRef>
        </p:style>
        <p:txBody>
          <a:bodyPr/>
          <a:lstStyle/>
          <a:p>
            <a:r>
              <a:rPr lang="en-US" dirty="0" smtClean="0"/>
              <a:t>Interface in Java</a:t>
            </a:r>
            <a:endParaRPr lang="en-US" dirty="0"/>
          </a:p>
        </p:txBody>
      </p:sp>
    </p:spTree>
    <p:extLst>
      <p:ext uri="{BB962C8B-B14F-4D97-AF65-F5344CB8AC3E}">
        <p14:creationId xmlns:p14="http://schemas.microsoft.com/office/powerpoint/2010/main" val="17653869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 in Java</a:t>
            </a:r>
            <a:br>
              <a:rPr lang="en-US" dirty="0"/>
            </a:br>
            <a:endParaRPr lang="en-US" dirty="0"/>
          </a:p>
        </p:txBody>
      </p:sp>
      <p:sp>
        <p:nvSpPr>
          <p:cNvPr id="3" name="Content Placeholder 2"/>
          <p:cNvSpPr>
            <a:spLocks noGrp="1"/>
          </p:cNvSpPr>
          <p:nvPr>
            <p:ph idx="1"/>
          </p:nvPr>
        </p:nvSpPr>
        <p:spPr/>
        <p:txBody>
          <a:bodyPr/>
          <a:lstStyle/>
          <a:p>
            <a:r>
              <a:rPr lang="en-US" dirty="0"/>
              <a:t>An interface is a reference type, </a:t>
            </a:r>
            <a:r>
              <a:rPr lang="en-US" dirty="0">
                <a:solidFill>
                  <a:srgbClr val="00B050"/>
                </a:solidFill>
              </a:rPr>
              <a:t>similar to a class, </a:t>
            </a:r>
            <a:r>
              <a:rPr lang="en-US" dirty="0"/>
              <a:t>which can be declared by using </a:t>
            </a:r>
            <a:r>
              <a:rPr lang="en-US" dirty="0">
                <a:solidFill>
                  <a:srgbClr val="00B050"/>
                </a:solidFill>
              </a:rPr>
              <a:t>interface</a:t>
            </a:r>
            <a:r>
              <a:rPr lang="en-US" dirty="0"/>
              <a:t> </a:t>
            </a:r>
            <a:r>
              <a:rPr lang="en-US" dirty="0" smtClean="0"/>
              <a:t>keyword,</a:t>
            </a:r>
          </a:p>
          <a:p>
            <a:r>
              <a:rPr lang="en-US" dirty="0"/>
              <a:t>An interface in java is a blueprint of a class. It has static constants and abstract methods</a:t>
            </a:r>
            <a:r>
              <a:rPr lang="en-US" dirty="0" smtClean="0"/>
              <a:t>.</a:t>
            </a:r>
          </a:p>
          <a:p>
            <a:r>
              <a:rPr lang="en-US" dirty="0"/>
              <a:t>Java Interface also represents IS-A relationship.</a:t>
            </a:r>
          </a:p>
          <a:p>
            <a:r>
              <a:rPr lang="en-US" dirty="0"/>
              <a:t>It cannot be instantiated just like abstract class.</a:t>
            </a:r>
          </a:p>
          <a:p>
            <a:endParaRPr lang="en-US" dirty="0"/>
          </a:p>
        </p:txBody>
      </p:sp>
    </p:spTree>
    <p:extLst>
      <p:ext uri="{BB962C8B-B14F-4D97-AF65-F5344CB8AC3E}">
        <p14:creationId xmlns:p14="http://schemas.microsoft.com/office/powerpoint/2010/main" val="92847349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Why use Java interface?</a:t>
            </a:r>
            <a:br>
              <a:rPr lang="en-US" b="1" dirty="0"/>
            </a:br>
            <a:endParaRPr lang="en-US" dirty="0"/>
          </a:p>
        </p:txBody>
      </p:sp>
      <p:sp>
        <p:nvSpPr>
          <p:cNvPr id="3" name="Content Placeholder 2"/>
          <p:cNvSpPr>
            <a:spLocks noGrp="1"/>
          </p:cNvSpPr>
          <p:nvPr>
            <p:ph idx="1"/>
          </p:nvPr>
        </p:nvSpPr>
        <p:spPr/>
        <p:txBody>
          <a:bodyPr/>
          <a:lstStyle/>
          <a:p>
            <a:r>
              <a:rPr lang="en-US" dirty="0">
                <a:solidFill>
                  <a:srgbClr val="00B0F0"/>
                </a:solidFill>
              </a:rPr>
              <a:t>There are mainly three reasons to use interface. They are given below.</a:t>
            </a:r>
          </a:p>
          <a:p>
            <a:pPr lvl="0"/>
            <a:r>
              <a:rPr lang="en-US" dirty="0"/>
              <a:t>It is used to achieve abstraction.</a:t>
            </a:r>
          </a:p>
          <a:p>
            <a:pPr lvl="0"/>
            <a:r>
              <a:rPr lang="en-US" dirty="0"/>
              <a:t>By interface, we can support the functionality of multiple inheritance.</a:t>
            </a:r>
          </a:p>
          <a:p>
            <a:pPr lvl="0"/>
            <a:r>
              <a:rPr lang="en-US" dirty="0"/>
              <a:t>It can be used to achieve loose coupling.</a:t>
            </a:r>
          </a:p>
          <a:p>
            <a:endParaRPr lang="en-US" dirty="0"/>
          </a:p>
        </p:txBody>
      </p:sp>
    </p:spTree>
    <p:extLst>
      <p:ext uri="{BB962C8B-B14F-4D97-AF65-F5344CB8AC3E}">
        <p14:creationId xmlns:p14="http://schemas.microsoft.com/office/powerpoint/2010/main" val="364209118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relationship between class and interface"/>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3018" y="489527"/>
            <a:ext cx="10030691" cy="4608729"/>
          </a:xfrm>
          <a:prstGeom prst="rect">
            <a:avLst/>
          </a:prstGeom>
          <a:noFill/>
          <a:ln>
            <a:noFill/>
          </a:ln>
        </p:spPr>
      </p:pic>
    </p:spTree>
    <p:extLst>
      <p:ext uri="{BB962C8B-B14F-4D97-AF65-F5344CB8AC3E}">
        <p14:creationId xmlns:p14="http://schemas.microsoft.com/office/powerpoint/2010/main" val="38649036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 multiple inheritance in java"/>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12800" y="508000"/>
            <a:ext cx="10972800" cy="4604544"/>
          </a:xfrm>
          <a:prstGeom prst="rect">
            <a:avLst/>
          </a:prstGeom>
          <a:noFill/>
          <a:ln>
            <a:noFill/>
          </a:ln>
        </p:spPr>
      </p:pic>
    </p:spTree>
    <p:extLst>
      <p:ext uri="{BB962C8B-B14F-4D97-AF65-F5344CB8AC3E}">
        <p14:creationId xmlns:p14="http://schemas.microsoft.com/office/powerpoint/2010/main" val="26705336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Interfaces have the following properties −</a:t>
            </a:r>
            <a:br>
              <a:rPr lang="en-US" dirty="0"/>
            </a:br>
            <a:endParaRPr lang="en-US" dirty="0"/>
          </a:p>
        </p:txBody>
      </p:sp>
      <p:sp>
        <p:nvSpPr>
          <p:cNvPr id="3" name="Content Placeholder 2"/>
          <p:cNvSpPr>
            <a:spLocks noGrp="1"/>
          </p:cNvSpPr>
          <p:nvPr>
            <p:ph idx="1"/>
          </p:nvPr>
        </p:nvSpPr>
        <p:spPr/>
        <p:txBody>
          <a:bodyPr>
            <a:normAutofit/>
          </a:bodyPr>
          <a:lstStyle/>
          <a:p>
            <a:r>
              <a:rPr lang="en-US" dirty="0" smtClean="0"/>
              <a:t>An </a:t>
            </a:r>
            <a:r>
              <a:rPr lang="en-US" dirty="0"/>
              <a:t>interface is implicitly abstract. You do not need to use the abstract keyword while declaring an interface.</a:t>
            </a:r>
          </a:p>
          <a:p>
            <a:endParaRPr lang="en-US" dirty="0"/>
          </a:p>
          <a:p>
            <a:r>
              <a:rPr lang="en-US" dirty="0"/>
              <a:t>Each method in an interface is also implicitly abstract, so the abstract keyword is not needed.</a:t>
            </a:r>
          </a:p>
          <a:p>
            <a:endParaRPr lang="en-US" dirty="0"/>
          </a:p>
          <a:p>
            <a:r>
              <a:rPr lang="en-US" dirty="0"/>
              <a:t>Methods in an interface are implicitly public.</a:t>
            </a:r>
          </a:p>
        </p:txBody>
      </p:sp>
    </p:spTree>
    <p:extLst>
      <p:ext uri="{BB962C8B-B14F-4D97-AF65-F5344CB8AC3E}">
        <p14:creationId xmlns:p14="http://schemas.microsoft.com/office/powerpoint/2010/main" val="414922975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interface looks like in java</a:t>
            </a:r>
            <a:endParaRPr lang="en-US" dirty="0"/>
          </a:p>
        </p:txBody>
      </p:sp>
      <p:sp>
        <p:nvSpPr>
          <p:cNvPr id="4" name="Rectangle 1"/>
          <p:cNvSpPr>
            <a:spLocks noGrp="1" noChangeArrowheads="1"/>
          </p:cNvSpPr>
          <p:nvPr>
            <p:ph idx="1"/>
          </p:nvPr>
        </p:nvSpPr>
        <p:spPr bwMode="auto">
          <a:xfrm>
            <a:off x="1451579" y="2439015"/>
            <a:ext cx="9770603" cy="2280091"/>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000088"/>
                </a:solidFill>
                <a:effectLst/>
                <a:latin typeface="Menlo"/>
              </a:rPr>
              <a:t>interface</a:t>
            </a:r>
            <a:r>
              <a:rPr kumimoji="0" lang="en-US" altLang="en-US" sz="3600" b="0" i="0" u="none" strike="noStrike" cap="none" normalizeH="0" baseline="0" dirty="0" smtClean="0">
                <a:ln>
                  <a:noFill/>
                </a:ln>
                <a:solidFill>
                  <a:srgbClr val="313131"/>
                </a:solidFill>
                <a:effectLst/>
                <a:latin typeface="Menlo"/>
              </a:rPr>
              <a:t> </a:t>
            </a:r>
            <a:r>
              <a:rPr kumimoji="0" lang="en-US" altLang="en-US" sz="3600" b="0" i="0" u="none" strike="noStrike" cap="none" normalizeH="0" baseline="0" dirty="0" smtClean="0">
                <a:ln>
                  <a:noFill/>
                </a:ln>
                <a:solidFill>
                  <a:srgbClr val="7F0055"/>
                </a:solidFill>
                <a:effectLst/>
                <a:latin typeface="Menlo"/>
              </a:rPr>
              <a:t>Animal</a:t>
            </a:r>
            <a:r>
              <a:rPr kumimoji="0" lang="en-US" altLang="en-US" sz="3600" b="0" i="0" u="none" strike="noStrike" cap="none" normalizeH="0" baseline="0" dirty="0" smtClean="0">
                <a:ln>
                  <a:noFill/>
                </a:ln>
                <a:solidFill>
                  <a:srgbClr val="313131"/>
                </a:solidFill>
                <a:effectLst/>
                <a:latin typeface="Menlo"/>
              </a:rPr>
              <a:t> </a:t>
            </a:r>
            <a:r>
              <a:rPr kumimoji="0" lang="en-US" altLang="en-US" sz="3600" b="0" i="0" u="none" strike="noStrike" cap="none" normalizeH="0" baseline="0" dirty="0" smtClean="0">
                <a:ln>
                  <a:noFill/>
                </a:ln>
                <a:solidFill>
                  <a:srgbClr val="666600"/>
                </a:solidFill>
                <a:effectLst/>
                <a:latin typeface="Menlo"/>
              </a:rPr>
              <a:t>{</a:t>
            </a:r>
            <a:r>
              <a:rPr kumimoji="0" lang="en-US" altLang="en-US" sz="36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000088"/>
                </a:solidFill>
                <a:effectLst/>
                <a:latin typeface="Menlo"/>
              </a:rPr>
              <a:t>	public</a:t>
            </a:r>
            <a:r>
              <a:rPr kumimoji="0" lang="en-US" altLang="en-US" sz="3600" b="0" i="0" u="none" strike="noStrike" cap="none" normalizeH="0" baseline="0" dirty="0" smtClean="0">
                <a:ln>
                  <a:noFill/>
                </a:ln>
                <a:solidFill>
                  <a:srgbClr val="313131"/>
                </a:solidFill>
                <a:effectLst/>
                <a:latin typeface="Menlo"/>
              </a:rPr>
              <a:t> </a:t>
            </a:r>
            <a:r>
              <a:rPr kumimoji="0" lang="en-US" altLang="en-US" sz="3600" b="0" i="0" u="none" strike="noStrike" cap="none" normalizeH="0" baseline="0" dirty="0" smtClean="0">
                <a:ln>
                  <a:noFill/>
                </a:ln>
                <a:solidFill>
                  <a:srgbClr val="000088"/>
                </a:solidFill>
                <a:effectLst/>
                <a:latin typeface="Menlo"/>
              </a:rPr>
              <a:t>void</a:t>
            </a:r>
            <a:r>
              <a:rPr kumimoji="0" lang="en-US" altLang="en-US" sz="3600" b="0" i="0" u="none" strike="noStrike" cap="none" normalizeH="0" baseline="0" dirty="0" smtClean="0">
                <a:ln>
                  <a:noFill/>
                </a:ln>
                <a:solidFill>
                  <a:srgbClr val="313131"/>
                </a:solidFill>
                <a:effectLst/>
                <a:latin typeface="Menlo"/>
              </a:rPr>
              <a:t> eat</a:t>
            </a:r>
            <a:r>
              <a:rPr kumimoji="0" lang="en-US" altLang="en-US" sz="3600" b="0" i="0" u="none" strike="noStrike" cap="none" normalizeH="0" baseline="0" dirty="0" smtClean="0">
                <a:ln>
                  <a:noFill/>
                </a:ln>
                <a:solidFill>
                  <a:srgbClr val="666600"/>
                </a:solidFill>
                <a:effectLst/>
                <a:latin typeface="Menlo"/>
              </a:rPr>
              <a:t>();</a:t>
            </a:r>
            <a:r>
              <a:rPr kumimoji="0" lang="en-US" altLang="en-US" sz="36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000088"/>
                </a:solidFill>
                <a:effectLst/>
                <a:latin typeface="Menlo"/>
              </a:rPr>
              <a:t>	public</a:t>
            </a:r>
            <a:r>
              <a:rPr kumimoji="0" lang="en-US" altLang="en-US" sz="3600" b="0" i="0" u="none" strike="noStrike" cap="none" normalizeH="0" baseline="0" dirty="0" smtClean="0">
                <a:ln>
                  <a:noFill/>
                </a:ln>
                <a:solidFill>
                  <a:srgbClr val="313131"/>
                </a:solidFill>
                <a:effectLst/>
                <a:latin typeface="Menlo"/>
              </a:rPr>
              <a:t> </a:t>
            </a:r>
            <a:r>
              <a:rPr kumimoji="0" lang="en-US" altLang="en-US" sz="3600" b="0" i="0" u="none" strike="noStrike" cap="none" normalizeH="0" baseline="0" dirty="0" smtClean="0">
                <a:ln>
                  <a:noFill/>
                </a:ln>
                <a:solidFill>
                  <a:srgbClr val="000088"/>
                </a:solidFill>
                <a:effectLst/>
                <a:latin typeface="Menlo"/>
              </a:rPr>
              <a:t>void</a:t>
            </a:r>
            <a:r>
              <a:rPr kumimoji="0" lang="en-US" altLang="en-US" sz="3600" b="0" i="0" u="none" strike="noStrike" cap="none" normalizeH="0" baseline="0" dirty="0" smtClean="0">
                <a:ln>
                  <a:noFill/>
                </a:ln>
                <a:solidFill>
                  <a:srgbClr val="313131"/>
                </a:solidFill>
                <a:effectLst/>
                <a:latin typeface="Menlo"/>
              </a:rPr>
              <a:t> travel</a:t>
            </a:r>
            <a:r>
              <a:rPr kumimoji="0" lang="en-US" altLang="en-US" sz="3600" b="0" i="0" u="none" strike="noStrike" cap="none" normalizeH="0" baseline="0" dirty="0" smtClean="0">
                <a:ln>
                  <a:noFill/>
                </a:ln>
                <a:solidFill>
                  <a:srgbClr val="666600"/>
                </a:solidFill>
                <a:effectLst/>
                <a:latin typeface="Menlo"/>
              </a:rPr>
              <a:t>();</a:t>
            </a:r>
            <a:r>
              <a:rPr kumimoji="0" lang="en-US" altLang="en-US" sz="36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3600" b="0" i="0" u="none" strike="noStrike" cap="none" normalizeH="0" baseline="0" dirty="0" smtClean="0">
                <a:ln>
                  <a:noFill/>
                </a:ln>
                <a:solidFill>
                  <a:srgbClr val="666600"/>
                </a:solidFill>
                <a:effectLst/>
                <a:latin typeface="Menlo"/>
              </a:rPr>
              <a:t>}</a:t>
            </a:r>
            <a:r>
              <a:rPr kumimoji="0" lang="en-US" altLang="en-US" sz="3600" b="0" i="0" u="none" strike="noStrike" cap="none" normalizeH="0" baseline="0" dirty="0" smtClean="0">
                <a:ln>
                  <a:noFill/>
                </a:ln>
                <a:solidFill>
                  <a:schemeClr val="tx1"/>
                </a:solidFill>
                <a:effectLst/>
              </a:rPr>
              <a:t> </a:t>
            </a:r>
            <a:endParaRPr kumimoji="0" lang="en-US" altLang="en-US" sz="36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557177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idx="4294967295"/>
          </p:nvPr>
        </p:nvSpPr>
        <p:spPr bwMode="auto">
          <a:xfrm>
            <a:off x="5292293" y="372562"/>
            <a:ext cx="6112251" cy="5665633"/>
          </a:xfrm>
          <a:prstGeom prst="rect">
            <a:avLst/>
          </a:prstGeom>
          <a:solidFill>
            <a:schemeClr val="bg2">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none" lIns="0" tIns="0" rIns="0" bIns="6348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88"/>
                </a:solidFill>
                <a:effectLst/>
                <a:latin typeface="Menlo"/>
              </a:rPr>
              <a:t>public</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000088"/>
                </a:solidFill>
                <a:effectLst/>
                <a:latin typeface="Menlo"/>
              </a:rPr>
              <a:t>class</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7F0055"/>
                </a:solidFill>
                <a:effectLst/>
                <a:latin typeface="Menlo"/>
              </a:rPr>
              <a:t>Dog</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000088"/>
                </a:solidFill>
                <a:effectLst/>
                <a:latin typeface="Menlo"/>
              </a:rPr>
              <a:t>implements</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7F0055"/>
                </a:solidFill>
                <a:effectLst/>
                <a:latin typeface="Menlo"/>
              </a:rPr>
              <a:t>Animal</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88"/>
                </a:solidFill>
                <a:effectLst/>
                <a:latin typeface="Menlo"/>
              </a:rPr>
              <a:t>public</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000088"/>
                </a:solidFill>
                <a:effectLst/>
                <a:latin typeface="Menlo"/>
              </a:rPr>
              <a:t>void</a:t>
            </a:r>
            <a:r>
              <a:rPr kumimoji="0" lang="en-US" altLang="en-US" sz="2800" b="0" i="0" u="none" strike="noStrike" cap="none" normalizeH="0" baseline="0" dirty="0" smtClean="0">
                <a:ln>
                  <a:noFill/>
                </a:ln>
                <a:solidFill>
                  <a:srgbClr val="313131"/>
                </a:solidFill>
                <a:effectLst/>
                <a:latin typeface="Menlo"/>
              </a:rPr>
              <a:t> eat</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rgbClr val="7F0055"/>
                </a:solidFill>
                <a:effectLst/>
                <a:latin typeface="Menlo"/>
              </a:rPr>
              <a:t>System</a:t>
            </a:r>
            <a:r>
              <a:rPr kumimoji="0" lang="en-US" altLang="en-US" sz="2800" b="0" i="0" u="none" strike="noStrike" cap="none" normalizeH="0" baseline="0" dirty="0" err="1" smtClean="0">
                <a:ln>
                  <a:noFill/>
                </a:ln>
                <a:solidFill>
                  <a:srgbClr val="666600"/>
                </a:solidFill>
                <a:effectLst/>
                <a:latin typeface="Menlo"/>
              </a:rPr>
              <a:t>.</a:t>
            </a:r>
            <a:r>
              <a:rPr kumimoji="0" lang="en-US" altLang="en-US" sz="2800" b="0" i="0" u="none" strike="noStrike" cap="none" normalizeH="0" baseline="0" dirty="0" err="1" smtClean="0">
                <a:ln>
                  <a:noFill/>
                </a:ln>
                <a:solidFill>
                  <a:srgbClr val="000088"/>
                </a:solidFill>
                <a:effectLst/>
                <a:latin typeface="Menlo"/>
              </a:rPr>
              <a:t>out</a:t>
            </a:r>
            <a:r>
              <a:rPr kumimoji="0" lang="en-US" altLang="en-US" sz="2800" b="0" i="0" u="none" strike="noStrike" cap="none" normalizeH="0" baseline="0" dirty="0" err="1" smtClean="0">
                <a:ln>
                  <a:noFill/>
                </a:ln>
                <a:solidFill>
                  <a:srgbClr val="666600"/>
                </a:solidFill>
                <a:effectLst/>
                <a:latin typeface="Menlo"/>
              </a:rPr>
              <a:t>.</a:t>
            </a:r>
            <a:r>
              <a:rPr kumimoji="0" lang="en-US" altLang="en-US" sz="2800" b="0" i="0" u="none" strike="noStrike" cap="none" normalizeH="0" baseline="0" dirty="0" err="1" smtClean="0">
                <a:ln>
                  <a:noFill/>
                </a:ln>
                <a:solidFill>
                  <a:srgbClr val="313131"/>
                </a:solidFill>
                <a:effectLst/>
                <a:latin typeface="Menlo"/>
              </a:rPr>
              <a:t>println</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008800"/>
                </a:solidFill>
                <a:effectLst/>
                <a:latin typeface="Menlo"/>
              </a:rPr>
              <a:t>“</a:t>
            </a:r>
            <a:r>
              <a:rPr lang="en-US" altLang="en-US" sz="2800" dirty="0" smtClean="0">
                <a:solidFill>
                  <a:srgbClr val="008800"/>
                </a:solidFill>
                <a:latin typeface="Menlo"/>
              </a:rPr>
              <a:t>Dog can</a:t>
            </a:r>
            <a:r>
              <a:rPr kumimoji="0" lang="en-US" altLang="en-US" sz="2800" b="0" i="0" u="none" strike="noStrike" cap="none" normalizeH="0" baseline="0" dirty="0" smtClean="0">
                <a:ln>
                  <a:noFill/>
                </a:ln>
                <a:solidFill>
                  <a:srgbClr val="008800"/>
                </a:solidFill>
                <a:effectLst/>
                <a:latin typeface="Menlo"/>
              </a:rPr>
              <a:t> eats"</a:t>
            </a:r>
            <a:r>
              <a:rPr kumimoji="0" lang="en-US" altLang="en-US" sz="2800" b="0" i="0" u="none" strike="noStrike" cap="none" normalizeH="0" baseline="0" dirty="0" smtClean="0">
                <a:ln>
                  <a:noFill/>
                </a:ln>
                <a:solidFill>
                  <a:srgbClr val="666600"/>
                </a:solidFill>
                <a:effectLst/>
                <a:latin typeface="Menlo"/>
              </a:rPr>
              <a: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88"/>
                </a:solidFill>
                <a:effectLst/>
                <a:latin typeface="Menlo"/>
              </a:rPr>
              <a:t>public</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000088"/>
                </a:solidFill>
                <a:effectLst/>
                <a:latin typeface="Menlo"/>
              </a:rPr>
              <a:t>void</a:t>
            </a:r>
            <a:r>
              <a:rPr kumimoji="0" lang="en-US" altLang="en-US" sz="2800" b="0" i="0" u="none" strike="noStrike" cap="none" normalizeH="0" baseline="0" dirty="0" smtClean="0">
                <a:ln>
                  <a:noFill/>
                </a:ln>
                <a:solidFill>
                  <a:srgbClr val="313131"/>
                </a:solidFill>
                <a:effectLst/>
                <a:latin typeface="Menlo"/>
              </a:rPr>
              <a:t> travel</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err="1" smtClean="0">
                <a:ln>
                  <a:noFill/>
                </a:ln>
                <a:solidFill>
                  <a:srgbClr val="7F0055"/>
                </a:solidFill>
                <a:effectLst/>
                <a:latin typeface="Menlo"/>
              </a:rPr>
              <a:t>System</a:t>
            </a:r>
            <a:r>
              <a:rPr kumimoji="0" lang="en-US" altLang="en-US" sz="2800" b="0" i="0" u="none" strike="noStrike" cap="none" normalizeH="0" baseline="0" dirty="0" err="1" smtClean="0">
                <a:ln>
                  <a:noFill/>
                </a:ln>
                <a:solidFill>
                  <a:srgbClr val="666600"/>
                </a:solidFill>
                <a:effectLst/>
                <a:latin typeface="Menlo"/>
              </a:rPr>
              <a:t>.</a:t>
            </a:r>
            <a:r>
              <a:rPr kumimoji="0" lang="en-US" altLang="en-US" sz="2800" b="0" i="0" u="none" strike="noStrike" cap="none" normalizeH="0" baseline="0" dirty="0" err="1" smtClean="0">
                <a:ln>
                  <a:noFill/>
                </a:ln>
                <a:solidFill>
                  <a:srgbClr val="000088"/>
                </a:solidFill>
                <a:effectLst/>
                <a:latin typeface="Menlo"/>
              </a:rPr>
              <a:t>out</a:t>
            </a:r>
            <a:r>
              <a:rPr kumimoji="0" lang="en-US" altLang="en-US" sz="2800" b="0" i="0" u="none" strike="noStrike" cap="none" normalizeH="0" baseline="0" dirty="0" err="1" smtClean="0">
                <a:ln>
                  <a:noFill/>
                </a:ln>
                <a:solidFill>
                  <a:srgbClr val="666600"/>
                </a:solidFill>
                <a:effectLst/>
                <a:latin typeface="Menlo"/>
              </a:rPr>
              <a:t>.</a:t>
            </a:r>
            <a:r>
              <a:rPr kumimoji="0" lang="en-US" altLang="en-US" sz="2800" b="0" i="0" u="none" strike="noStrike" cap="none" normalizeH="0" baseline="0" dirty="0" err="1" smtClean="0">
                <a:ln>
                  <a:noFill/>
                </a:ln>
                <a:solidFill>
                  <a:srgbClr val="313131"/>
                </a:solidFill>
                <a:effectLst/>
                <a:latin typeface="Menlo"/>
              </a:rPr>
              <a:t>println</a:t>
            </a:r>
            <a:r>
              <a:rPr kumimoji="0" lang="en-US" altLang="en-US" sz="2800" b="0" i="0" u="none" strike="noStrike" cap="none" normalizeH="0" baseline="0" dirty="0" smtClean="0">
                <a:ln>
                  <a:noFill/>
                </a:ln>
                <a:solidFill>
                  <a:srgbClr val="666600"/>
                </a:solidFill>
                <a:effectLst/>
                <a:latin typeface="Menlo"/>
              </a:rPr>
              <a:t>(</a:t>
            </a:r>
            <a:r>
              <a:rPr lang="en-US" altLang="en-US" sz="2800" dirty="0" smtClean="0">
                <a:solidFill>
                  <a:srgbClr val="008800"/>
                </a:solidFill>
                <a:latin typeface="Menlo"/>
              </a:rPr>
              <a:t>“Dog can run</a:t>
            </a:r>
            <a:r>
              <a:rPr kumimoji="0" lang="en-US" altLang="en-US" sz="2800" b="0" i="0" u="none" strike="noStrike" cap="none" normalizeH="0" baseline="0" dirty="0" smtClean="0">
                <a:ln>
                  <a:noFill/>
                </a:ln>
                <a:solidFill>
                  <a:srgbClr val="008800"/>
                </a:solidFill>
                <a:effectLst/>
                <a:latin typeface="Menlo"/>
              </a:rPr>
              <a:t>"</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88"/>
                </a:solidFill>
                <a:effectLst/>
                <a:latin typeface="Menlo"/>
              </a:rPr>
              <a:t>public</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err="1" smtClean="0">
                <a:ln>
                  <a:noFill/>
                </a:ln>
                <a:solidFill>
                  <a:srgbClr val="000088"/>
                </a:solidFill>
                <a:effectLst/>
                <a:latin typeface="Menlo"/>
              </a:rPr>
              <a:t>int</a:t>
            </a:r>
            <a:r>
              <a:rPr kumimoji="0" lang="en-US" altLang="en-US" sz="2800" b="0" i="0" u="none" strike="noStrike" cap="none" normalizeH="0" baseline="0" dirty="0" smtClean="0">
                <a:ln>
                  <a:noFill/>
                </a:ln>
                <a:solidFill>
                  <a:srgbClr val="313131"/>
                </a:solidFill>
                <a:effectLst/>
                <a:latin typeface="Menlo"/>
              </a:rPr>
              <a:t> </a:t>
            </a:r>
            <a:r>
              <a:rPr lang="en-US" altLang="en-US" sz="2800" dirty="0" err="1" smtClean="0">
                <a:solidFill>
                  <a:srgbClr val="313131"/>
                </a:solidFill>
                <a:latin typeface="Menlo"/>
              </a:rPr>
              <a:t>numberOfLegs</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88"/>
                </a:solidFill>
                <a:effectLst/>
                <a:latin typeface="Menlo"/>
              </a:rPr>
              <a:t>return</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006666"/>
                </a:solidFill>
                <a:effectLst/>
                <a:latin typeface="Menlo"/>
              </a:rPr>
              <a:t>0</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800" b="0" i="0" u="none" strike="noStrike" cap="none" normalizeH="0" baseline="0" dirty="0" smtClean="0">
                <a:ln>
                  <a:noFill/>
                </a:ln>
                <a:solidFill>
                  <a:srgbClr val="000088"/>
                </a:solidFill>
                <a:effectLst/>
                <a:latin typeface="Menlo"/>
              </a:rPr>
              <a:t>public</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000088"/>
                </a:solidFill>
                <a:effectLst/>
                <a:latin typeface="Menlo"/>
              </a:rPr>
              <a:t>static</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000088"/>
                </a:solidFill>
                <a:effectLst/>
                <a:latin typeface="Menlo"/>
              </a:rPr>
              <a:t>void</a:t>
            </a:r>
            <a:r>
              <a:rPr kumimoji="0" lang="en-US" altLang="en-US" sz="2800" b="0" i="0" u="none" strike="noStrike" cap="none" normalizeH="0" baseline="0" dirty="0" smtClean="0">
                <a:ln>
                  <a:noFill/>
                </a:ln>
                <a:solidFill>
                  <a:srgbClr val="313131"/>
                </a:solidFill>
                <a:effectLst/>
                <a:latin typeface="Menlo"/>
              </a:rPr>
              <a:t> main</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7F0055"/>
                </a:solidFill>
                <a:effectLst/>
                <a:latin typeface="Menlo"/>
              </a:rPr>
              <a:t>String</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err="1" smtClean="0">
                <a:ln>
                  <a:noFill/>
                </a:ln>
                <a:solidFill>
                  <a:srgbClr val="313131"/>
                </a:solidFill>
                <a:effectLst/>
                <a:latin typeface="Menlo"/>
              </a:rPr>
              <a:t>args</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p>
          <a:p>
            <a:pPr marL="0" lvl="0" indent="0" eaLnBrk="0" fontAlgn="base" hangingPunct="0">
              <a:lnSpc>
                <a:spcPct val="100000"/>
              </a:lnSpc>
              <a:spcBef>
                <a:spcPct val="0"/>
              </a:spcBef>
              <a:spcAft>
                <a:spcPct val="0"/>
              </a:spcAft>
              <a:buClrTx/>
              <a:buSzTx/>
              <a:buNone/>
            </a:pPr>
            <a:r>
              <a:rPr lang="en-US" altLang="en-US" sz="2800" dirty="0" smtClean="0">
                <a:solidFill>
                  <a:srgbClr val="7F0055"/>
                </a:solidFill>
                <a:latin typeface="Menlo"/>
              </a:rPr>
              <a:t>Dog</a:t>
            </a:r>
            <a:r>
              <a:rPr lang="en-US" altLang="en-US" sz="2800" dirty="0">
                <a:solidFill>
                  <a:srgbClr val="313131"/>
                </a:solidFill>
                <a:latin typeface="Menlo"/>
              </a:rPr>
              <a:t> </a:t>
            </a:r>
            <a:r>
              <a:rPr lang="en-US" altLang="en-US" sz="2800" dirty="0" err="1" smtClean="0">
                <a:solidFill>
                  <a:srgbClr val="313131"/>
                </a:solidFill>
                <a:latin typeface="Menlo"/>
              </a:rPr>
              <a:t>obj</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000088"/>
                </a:solidFill>
                <a:effectLst/>
                <a:latin typeface="Menlo"/>
              </a:rPr>
              <a:t>new</a:t>
            </a:r>
            <a:r>
              <a:rPr kumimoji="0" lang="en-US" altLang="en-US" sz="2800" b="0" i="0" u="none" strike="noStrike" cap="none" normalizeH="0" baseline="0" dirty="0" smtClean="0">
                <a:ln>
                  <a:noFill/>
                </a:ln>
                <a:solidFill>
                  <a:srgbClr val="313131"/>
                </a:solidFill>
                <a:effectLst/>
                <a:latin typeface="Menlo"/>
              </a:rPr>
              <a:t> </a:t>
            </a:r>
            <a:r>
              <a:rPr lang="en-US" altLang="en-US" sz="2800" dirty="0">
                <a:solidFill>
                  <a:srgbClr val="7F0055"/>
                </a:solidFill>
                <a:latin typeface="Menlo"/>
              </a:rPr>
              <a:t>Dog</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err="1" smtClean="0">
                <a:solidFill>
                  <a:srgbClr val="313131"/>
                </a:solidFill>
                <a:latin typeface="Menlo"/>
              </a:rPr>
              <a:t>obj</a:t>
            </a:r>
            <a:r>
              <a:rPr kumimoji="0" lang="en-US" altLang="en-US" sz="2800" b="0" i="0" u="none" strike="noStrike" cap="none" normalizeH="0" baseline="0" dirty="0" err="1" smtClean="0">
                <a:ln>
                  <a:noFill/>
                </a:ln>
                <a:solidFill>
                  <a:srgbClr val="666600"/>
                </a:solidFill>
                <a:effectLst/>
                <a:latin typeface="Menlo"/>
              </a:rPr>
              <a:t>.</a:t>
            </a:r>
            <a:r>
              <a:rPr kumimoji="0" lang="en-US" altLang="en-US" sz="2800" b="0" i="0" u="none" strike="noStrike" cap="none" normalizeH="0" baseline="0" dirty="0" err="1" smtClean="0">
                <a:ln>
                  <a:noFill/>
                </a:ln>
                <a:solidFill>
                  <a:srgbClr val="313131"/>
                </a:solidFill>
                <a:effectLst/>
                <a:latin typeface="Menlo"/>
              </a:rPr>
              <a:t>eat</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2800" dirty="0" smtClean="0">
                <a:solidFill>
                  <a:srgbClr val="313131"/>
                </a:solidFill>
                <a:latin typeface="Menlo"/>
              </a:rPr>
              <a:t>obj</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travel</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r>
              <a:rPr kumimoji="0" lang="en-US" altLang="en-US" sz="2800" b="0" i="0" u="none" strike="noStrike" cap="none" normalizeH="0" baseline="0" dirty="0" smtClean="0">
                <a:ln>
                  <a:noFill/>
                </a:ln>
                <a:solidFill>
                  <a:srgbClr val="666600"/>
                </a:solidFill>
                <a:effectLst/>
                <a:latin typeface="Menlo"/>
              </a:rPr>
              <a:t>}</a:t>
            </a:r>
            <a:r>
              <a:rPr kumimoji="0" lang="en-US" altLang="en-US" sz="2800" b="0" i="0" u="none" strike="noStrike" cap="none" normalizeH="0" baseline="0" dirty="0" smtClean="0">
                <a:ln>
                  <a:noFill/>
                </a:ln>
                <a:solidFill>
                  <a:srgbClr val="313131"/>
                </a:solidFill>
                <a:effectLst/>
                <a:latin typeface="Menlo"/>
              </a:rPr>
              <a:t> </a:t>
            </a:r>
            <a:endParaRPr kumimoji="0" lang="en-US" altLang="en-US" sz="2800" b="0" i="0" u="none" strike="noStrike" cap="none" normalizeH="0" baseline="0" dirty="0" smtClean="0">
              <a:ln>
                <a:noFill/>
              </a:ln>
              <a:solidFill>
                <a:schemeClr val="tx1"/>
              </a:solidFill>
              <a:effectLst/>
              <a:latin typeface="Arial" panose="020B0604020202020204" pitchFamily="34" charset="0"/>
            </a:endParaRPr>
          </a:p>
        </p:txBody>
      </p:sp>
      <p:sp>
        <p:nvSpPr>
          <p:cNvPr id="5" name="Rectangle 4"/>
          <p:cNvSpPr/>
          <p:nvPr/>
        </p:nvSpPr>
        <p:spPr>
          <a:xfrm>
            <a:off x="600363" y="218059"/>
            <a:ext cx="4331855" cy="1692771"/>
          </a:xfrm>
          <a:prstGeom prst="rect">
            <a:avLst/>
          </a:prstGeom>
          <a:solidFill>
            <a:schemeClr val="bg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dirty="0" smtClean="0"/>
              <a:t>KEY WORD -   </a:t>
            </a:r>
            <a:r>
              <a:rPr lang="en-US" sz="3200" dirty="0">
                <a:solidFill>
                  <a:srgbClr val="FF0000"/>
                </a:solidFill>
              </a:rPr>
              <a:t>Interface</a:t>
            </a:r>
          </a:p>
          <a:p>
            <a:r>
              <a:rPr lang="en-US" sz="2400" dirty="0">
                <a:solidFill>
                  <a:srgbClr val="00B0F0"/>
                </a:solidFill>
              </a:rPr>
              <a:t>Need to be </a:t>
            </a:r>
            <a:r>
              <a:rPr lang="en-US" sz="2400" dirty="0">
                <a:solidFill>
                  <a:srgbClr val="FF0000"/>
                </a:solidFill>
              </a:rPr>
              <a:t>implements</a:t>
            </a:r>
            <a:r>
              <a:rPr lang="en-US" sz="2400" dirty="0">
                <a:solidFill>
                  <a:srgbClr val="00B0F0"/>
                </a:solidFill>
              </a:rPr>
              <a:t> to </a:t>
            </a:r>
          </a:p>
          <a:p>
            <a:r>
              <a:rPr lang="en-US" sz="2400" dirty="0">
                <a:solidFill>
                  <a:srgbClr val="00B0F0"/>
                </a:solidFill>
              </a:rPr>
              <a:t>   another class to complete </a:t>
            </a:r>
          </a:p>
          <a:p>
            <a:r>
              <a:rPr lang="en-US" sz="2400" dirty="0">
                <a:solidFill>
                  <a:srgbClr val="00B0F0"/>
                </a:solidFill>
              </a:rPr>
              <a:t>    methods body.</a:t>
            </a:r>
          </a:p>
        </p:txBody>
      </p:sp>
      <p:sp>
        <p:nvSpPr>
          <p:cNvPr id="6" name="Rectangle 1"/>
          <p:cNvSpPr txBox="1">
            <a:spLocks noChangeArrowheads="1"/>
          </p:cNvSpPr>
          <p:nvPr/>
        </p:nvSpPr>
        <p:spPr bwMode="auto">
          <a:xfrm>
            <a:off x="157018" y="2788836"/>
            <a:ext cx="4775199" cy="2280091"/>
          </a:xfrm>
          <a:prstGeom prst="rect">
            <a:avLst/>
          </a:prstGeo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vert="horz" wrap="square" lIns="0" tIns="0" rIns="0" bIns="63480" numCol="1" anchor="ctr" anchorCtr="0" compatLnSpc="1">
            <a:prstTxWarp prst="textNoShape">
              <a:avLst/>
            </a:prstTxWarp>
            <a:spAutoFit/>
          </a:bodyPr>
          <a:lst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a:lstStyle>
          <a:p>
            <a:pPr marL="0" indent="0" eaLnBrk="0" fontAlgn="base" hangingPunct="0">
              <a:lnSpc>
                <a:spcPct val="100000"/>
              </a:lnSpc>
              <a:spcBef>
                <a:spcPct val="0"/>
              </a:spcBef>
              <a:spcAft>
                <a:spcPct val="0"/>
              </a:spcAft>
              <a:buClrTx/>
              <a:buSzTx/>
              <a:buFontTx/>
              <a:buNone/>
            </a:pPr>
            <a:r>
              <a:rPr lang="en-US" altLang="en-US" sz="3600" dirty="0" smtClean="0">
                <a:solidFill>
                  <a:srgbClr val="000088"/>
                </a:solidFill>
                <a:latin typeface="Menlo"/>
              </a:rPr>
              <a:t>interface</a:t>
            </a:r>
            <a:r>
              <a:rPr lang="en-US" altLang="en-US" sz="3600" dirty="0" smtClean="0">
                <a:solidFill>
                  <a:srgbClr val="313131"/>
                </a:solidFill>
                <a:latin typeface="Menlo"/>
              </a:rPr>
              <a:t> </a:t>
            </a:r>
            <a:r>
              <a:rPr lang="en-US" altLang="en-US" sz="3600" dirty="0" smtClean="0">
                <a:solidFill>
                  <a:srgbClr val="7F0055"/>
                </a:solidFill>
                <a:latin typeface="Menlo"/>
              </a:rPr>
              <a:t>Animal</a:t>
            </a:r>
            <a:r>
              <a:rPr lang="en-US" altLang="en-US" sz="3600" dirty="0" smtClean="0">
                <a:solidFill>
                  <a:srgbClr val="313131"/>
                </a:solidFill>
                <a:latin typeface="Menlo"/>
              </a:rPr>
              <a:t> </a:t>
            </a:r>
            <a:r>
              <a:rPr lang="en-US" altLang="en-US" sz="3600" dirty="0" smtClean="0">
                <a:solidFill>
                  <a:srgbClr val="666600"/>
                </a:solidFill>
                <a:latin typeface="Menlo"/>
              </a:rPr>
              <a:t>{</a:t>
            </a:r>
            <a:r>
              <a:rPr lang="en-US" altLang="en-US" sz="3600" dirty="0" smtClean="0">
                <a:solidFill>
                  <a:srgbClr val="313131"/>
                </a:solidFill>
                <a:latin typeface="Menlo"/>
              </a:rPr>
              <a:t> </a:t>
            </a:r>
          </a:p>
          <a:p>
            <a:pPr marL="0" indent="0" eaLnBrk="0" fontAlgn="base" hangingPunct="0">
              <a:lnSpc>
                <a:spcPct val="100000"/>
              </a:lnSpc>
              <a:spcBef>
                <a:spcPct val="0"/>
              </a:spcBef>
              <a:spcAft>
                <a:spcPct val="0"/>
              </a:spcAft>
              <a:buClrTx/>
              <a:buSzTx/>
              <a:buFontTx/>
              <a:buNone/>
            </a:pPr>
            <a:r>
              <a:rPr lang="en-US" altLang="en-US" sz="3600" dirty="0" smtClean="0">
                <a:solidFill>
                  <a:srgbClr val="000088"/>
                </a:solidFill>
                <a:latin typeface="Menlo"/>
              </a:rPr>
              <a:t>	public</a:t>
            </a:r>
            <a:r>
              <a:rPr lang="en-US" altLang="en-US" sz="3600" dirty="0" smtClean="0">
                <a:solidFill>
                  <a:srgbClr val="313131"/>
                </a:solidFill>
                <a:latin typeface="Menlo"/>
              </a:rPr>
              <a:t> </a:t>
            </a:r>
            <a:r>
              <a:rPr lang="en-US" altLang="en-US" sz="3600" dirty="0" smtClean="0">
                <a:solidFill>
                  <a:srgbClr val="000088"/>
                </a:solidFill>
                <a:latin typeface="Menlo"/>
              </a:rPr>
              <a:t>void</a:t>
            </a:r>
            <a:r>
              <a:rPr lang="en-US" altLang="en-US" sz="3600" dirty="0" smtClean="0">
                <a:solidFill>
                  <a:srgbClr val="313131"/>
                </a:solidFill>
                <a:latin typeface="Menlo"/>
              </a:rPr>
              <a:t> eat</a:t>
            </a:r>
            <a:r>
              <a:rPr lang="en-US" altLang="en-US" sz="3600" dirty="0" smtClean="0">
                <a:solidFill>
                  <a:srgbClr val="666600"/>
                </a:solidFill>
                <a:latin typeface="Menlo"/>
              </a:rPr>
              <a:t>();</a:t>
            </a:r>
            <a:r>
              <a:rPr lang="en-US" altLang="en-US" sz="3600" dirty="0" smtClean="0">
                <a:solidFill>
                  <a:srgbClr val="313131"/>
                </a:solidFill>
                <a:latin typeface="Menlo"/>
              </a:rPr>
              <a:t> </a:t>
            </a:r>
          </a:p>
          <a:p>
            <a:pPr marL="0" indent="0" eaLnBrk="0" fontAlgn="base" hangingPunct="0">
              <a:lnSpc>
                <a:spcPct val="100000"/>
              </a:lnSpc>
              <a:spcBef>
                <a:spcPct val="0"/>
              </a:spcBef>
              <a:spcAft>
                <a:spcPct val="0"/>
              </a:spcAft>
              <a:buClrTx/>
              <a:buSzTx/>
              <a:buFontTx/>
              <a:buNone/>
            </a:pPr>
            <a:r>
              <a:rPr lang="en-US" altLang="en-US" sz="3600" dirty="0" smtClean="0">
                <a:solidFill>
                  <a:srgbClr val="000088"/>
                </a:solidFill>
                <a:latin typeface="Menlo"/>
              </a:rPr>
              <a:t>	public</a:t>
            </a:r>
            <a:r>
              <a:rPr lang="en-US" altLang="en-US" sz="3600" dirty="0" smtClean="0">
                <a:solidFill>
                  <a:srgbClr val="313131"/>
                </a:solidFill>
                <a:latin typeface="Menlo"/>
              </a:rPr>
              <a:t> </a:t>
            </a:r>
            <a:r>
              <a:rPr lang="en-US" altLang="en-US" sz="3600" dirty="0" smtClean="0">
                <a:solidFill>
                  <a:srgbClr val="000088"/>
                </a:solidFill>
                <a:latin typeface="Menlo"/>
              </a:rPr>
              <a:t>void</a:t>
            </a:r>
            <a:r>
              <a:rPr lang="en-US" altLang="en-US" sz="3600" dirty="0" smtClean="0">
                <a:solidFill>
                  <a:srgbClr val="313131"/>
                </a:solidFill>
                <a:latin typeface="Menlo"/>
              </a:rPr>
              <a:t> run</a:t>
            </a:r>
            <a:r>
              <a:rPr lang="en-US" altLang="en-US" sz="3600" dirty="0" smtClean="0">
                <a:solidFill>
                  <a:srgbClr val="666600"/>
                </a:solidFill>
                <a:latin typeface="Menlo"/>
              </a:rPr>
              <a:t>();</a:t>
            </a:r>
            <a:r>
              <a:rPr lang="en-US" altLang="en-US" sz="3600" dirty="0" smtClean="0">
                <a:solidFill>
                  <a:srgbClr val="313131"/>
                </a:solidFill>
                <a:latin typeface="Menlo"/>
              </a:rPr>
              <a:t> </a:t>
            </a:r>
          </a:p>
          <a:p>
            <a:pPr marL="0" indent="0" eaLnBrk="0" fontAlgn="base" hangingPunct="0">
              <a:lnSpc>
                <a:spcPct val="100000"/>
              </a:lnSpc>
              <a:spcBef>
                <a:spcPct val="0"/>
              </a:spcBef>
              <a:spcAft>
                <a:spcPct val="0"/>
              </a:spcAft>
              <a:buClrTx/>
              <a:buSzTx/>
              <a:buFontTx/>
              <a:buNone/>
            </a:pPr>
            <a:r>
              <a:rPr lang="en-US" altLang="en-US" sz="3600" dirty="0" smtClean="0">
                <a:solidFill>
                  <a:srgbClr val="666600"/>
                </a:solidFill>
                <a:latin typeface="Menlo"/>
              </a:rPr>
              <a:t>}</a:t>
            </a:r>
            <a:r>
              <a:rPr lang="en-US" altLang="en-US" sz="3600" dirty="0" smtClean="0"/>
              <a:t> </a:t>
            </a:r>
            <a:endParaRPr lang="en-US" altLang="en-US" sz="3600" dirty="0" smtClean="0">
              <a:latin typeface="Arial" panose="020B0604020202020204" pitchFamily="34" charset="0"/>
            </a:endParaRPr>
          </a:p>
        </p:txBody>
      </p:sp>
    </p:spTree>
    <p:extLst>
      <p:ext uri="{BB962C8B-B14F-4D97-AF65-F5344CB8AC3E}">
        <p14:creationId xmlns:p14="http://schemas.microsoft.com/office/powerpoint/2010/main" val="284963601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 8 Interface Improvement</a:t>
            </a:r>
            <a:br>
              <a:rPr lang="en-US" dirty="0"/>
            </a:br>
            <a:endParaRPr lang="en-US" dirty="0"/>
          </a:p>
        </p:txBody>
      </p:sp>
      <p:sp>
        <p:nvSpPr>
          <p:cNvPr id="3" name="Content Placeholder 2"/>
          <p:cNvSpPr>
            <a:spLocks noGrp="1"/>
          </p:cNvSpPr>
          <p:nvPr>
            <p:ph idx="1"/>
          </p:nvPr>
        </p:nvSpPr>
        <p:spPr/>
        <p:txBody>
          <a:bodyPr/>
          <a:lstStyle/>
          <a:p>
            <a:r>
              <a:rPr lang="en-US" dirty="0"/>
              <a:t>Since Java 8, interface can have default and static </a:t>
            </a:r>
            <a:r>
              <a:rPr lang="en-US" dirty="0" smtClean="0"/>
              <a:t>methods</a:t>
            </a:r>
            <a:r>
              <a:rPr lang="en-US" dirty="0"/>
              <a:t/>
            </a:r>
            <a:br>
              <a:rPr lang="en-US" dirty="0"/>
            </a:br>
            <a:endParaRPr lang="en-US" dirty="0"/>
          </a:p>
        </p:txBody>
      </p:sp>
    </p:spTree>
    <p:extLst>
      <p:ext uri="{BB962C8B-B14F-4D97-AF65-F5344CB8AC3E}">
        <p14:creationId xmlns:p14="http://schemas.microsoft.com/office/powerpoint/2010/main" val="164271370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Java Interface Rules:</a:t>
            </a:r>
            <a:r>
              <a:rPr lang="en-US" dirty="0"/>
              <a:t/>
            </a:r>
            <a:br>
              <a:rPr lang="en-US" dirty="0"/>
            </a:br>
            <a:endParaRPr lang="en-US" dirty="0"/>
          </a:p>
        </p:txBody>
      </p:sp>
      <p:sp>
        <p:nvSpPr>
          <p:cNvPr id="3" name="Content Placeholder 2"/>
          <p:cNvSpPr>
            <a:spLocks noGrp="1"/>
          </p:cNvSpPr>
          <p:nvPr>
            <p:ph idx="1"/>
          </p:nvPr>
        </p:nvSpPr>
        <p:spPr/>
        <p:txBody>
          <a:bodyPr/>
          <a:lstStyle/>
          <a:p>
            <a:r>
              <a:rPr lang="en-US" b="1" dirty="0"/>
              <a:t>Interface fields are public, static and final by default, and </a:t>
            </a:r>
            <a:endParaRPr lang="en-US" b="1" dirty="0" smtClean="0"/>
          </a:p>
          <a:p>
            <a:r>
              <a:rPr lang="en-US" b="1" dirty="0" smtClean="0"/>
              <a:t>methods </a:t>
            </a:r>
            <a:r>
              <a:rPr lang="en-US" b="1" dirty="0"/>
              <a:t>are public and abstract.</a:t>
            </a:r>
            <a:endParaRPr lang="en-US" dirty="0"/>
          </a:p>
          <a:p>
            <a:r>
              <a:rPr lang="en-US" b="1" dirty="0"/>
              <a:t> </a:t>
            </a:r>
            <a:endParaRPr lang="en-US" dirty="0"/>
          </a:p>
          <a:p>
            <a:endParaRPr lang="en-US" dirty="0"/>
          </a:p>
        </p:txBody>
      </p:sp>
    </p:spTree>
    <p:extLst>
      <p:ext uri="{BB962C8B-B14F-4D97-AF65-F5344CB8AC3E}">
        <p14:creationId xmlns:p14="http://schemas.microsoft.com/office/powerpoint/2010/main" val="17730769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Class</a:t>
            </a:r>
            <a:br>
              <a:rPr lang="en-US" dirty="0"/>
            </a:br>
            <a:endParaRPr lang="en-US" dirty="0"/>
          </a:p>
        </p:txBody>
      </p:sp>
      <p:sp>
        <p:nvSpPr>
          <p:cNvPr id="3" name="Content Placeholder 2"/>
          <p:cNvSpPr>
            <a:spLocks noGrp="1"/>
          </p:cNvSpPr>
          <p:nvPr>
            <p:ph idx="1"/>
          </p:nvPr>
        </p:nvSpPr>
        <p:spPr/>
        <p:txBody>
          <a:bodyPr/>
          <a:lstStyle/>
          <a:p>
            <a:r>
              <a:rPr lang="en-US" b="1" dirty="0" smtClean="0"/>
              <a:t>Collection </a:t>
            </a:r>
            <a:r>
              <a:rPr lang="en-US" b="1" dirty="0"/>
              <a:t>of objects</a:t>
            </a:r>
            <a:r>
              <a:rPr lang="en-US" dirty="0"/>
              <a:t> is called class. It is a logical entity</a:t>
            </a:r>
            <a:r>
              <a:rPr lang="en-US" dirty="0" smtClean="0"/>
              <a:t>.</a:t>
            </a:r>
          </a:p>
          <a:p>
            <a:endParaRPr lang="en-US" dirty="0"/>
          </a:p>
          <a:p>
            <a:r>
              <a:rPr lang="en-US" sz="2400" b="1" dirty="0" smtClean="0">
                <a:solidFill>
                  <a:srgbClr val="00B050"/>
                </a:solidFill>
              </a:rPr>
              <a:t>Its blue print of objects</a:t>
            </a:r>
          </a:p>
          <a:p>
            <a:endParaRPr lang="en-US" dirty="0"/>
          </a:p>
          <a:p>
            <a:r>
              <a:rPr lang="en-US" dirty="0"/>
              <a:t>It is a logical entity. </a:t>
            </a:r>
            <a:endParaRPr lang="en-US" dirty="0" smtClean="0"/>
          </a:p>
          <a:p>
            <a:r>
              <a:rPr lang="en-US" dirty="0" smtClean="0"/>
              <a:t>It </a:t>
            </a:r>
            <a:r>
              <a:rPr lang="en-US" dirty="0"/>
              <a:t>can't be physical.</a:t>
            </a:r>
          </a:p>
          <a:p>
            <a:endParaRPr 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6241" y="3131128"/>
            <a:ext cx="6443759" cy="2419927"/>
          </a:xfrm>
          <a:prstGeom prst="rect">
            <a:avLst/>
          </a:prstGeom>
        </p:spPr>
      </p:pic>
    </p:spTree>
    <p:extLst>
      <p:ext uri="{BB962C8B-B14F-4D97-AF65-F5344CB8AC3E}">
        <p14:creationId xmlns:p14="http://schemas.microsoft.com/office/powerpoint/2010/main" val="19970618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0101" y="591128"/>
            <a:ext cx="11802444" cy="4652162"/>
          </a:xfrm>
          <a:prstGeom prst="rect">
            <a:avLst/>
          </a:prstGeom>
        </p:spPr>
      </p:pic>
    </p:spTree>
    <p:extLst>
      <p:ext uri="{BB962C8B-B14F-4D97-AF65-F5344CB8AC3E}">
        <p14:creationId xmlns:p14="http://schemas.microsoft.com/office/powerpoint/2010/main" val="4853065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45873" y="1062182"/>
            <a:ext cx="11946127" cy="4846125"/>
          </a:xfrm>
          <a:prstGeom prst="rect">
            <a:avLst/>
          </a:prstGeom>
        </p:spPr>
      </p:pic>
    </p:spTree>
    <p:extLst>
      <p:ext uri="{BB962C8B-B14F-4D97-AF65-F5344CB8AC3E}">
        <p14:creationId xmlns:p14="http://schemas.microsoft.com/office/powerpoint/2010/main" val="316517808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1055" y="167210"/>
            <a:ext cx="11028218" cy="627117"/>
          </a:xfrm>
        </p:spPr>
        <p:txBody>
          <a:bodyPr>
            <a:normAutofit fontScale="90000"/>
          </a:bodyPr>
          <a:lstStyle/>
          <a:p>
            <a:r>
              <a:rPr lang="en-US" dirty="0"/>
              <a:t>Difference between abstract class and </a:t>
            </a:r>
            <a:r>
              <a:rPr lang="en-US" dirty="0" smtClean="0"/>
              <a:t>interface</a:t>
            </a:r>
            <a:endParaRPr lang="en-US" dirty="0"/>
          </a:p>
        </p:txBody>
      </p:sp>
      <p:graphicFrame>
        <p:nvGraphicFramePr>
          <p:cNvPr id="4" name="Content Placeholder 3"/>
          <p:cNvGraphicFramePr>
            <a:graphicFrameLocks noGrp="1"/>
          </p:cNvGraphicFramePr>
          <p:nvPr>
            <p:ph idx="1"/>
            <p:extLst/>
          </p:nvPr>
        </p:nvGraphicFramePr>
        <p:xfrm>
          <a:off x="471055" y="794329"/>
          <a:ext cx="11028218" cy="4990480"/>
        </p:xfrm>
        <a:graphic>
          <a:graphicData uri="http://schemas.openxmlformats.org/drawingml/2006/table">
            <a:tbl>
              <a:tblPr firstRow="1" firstCol="1" bandRow="1">
                <a:tableStyleId>{35758FB7-9AC5-4552-8A53-C91805E547FA}</a:tableStyleId>
              </a:tblPr>
              <a:tblGrid>
                <a:gridCol w="5514109">
                  <a:extLst>
                    <a:ext uri="{9D8B030D-6E8A-4147-A177-3AD203B41FA5}">
                      <a16:colId xmlns:a16="http://schemas.microsoft.com/office/drawing/2014/main" val="206225055"/>
                    </a:ext>
                  </a:extLst>
                </a:gridCol>
                <a:gridCol w="5514109">
                  <a:extLst>
                    <a:ext uri="{9D8B030D-6E8A-4147-A177-3AD203B41FA5}">
                      <a16:colId xmlns:a16="http://schemas.microsoft.com/office/drawing/2014/main" val="3351808250"/>
                    </a:ext>
                  </a:extLst>
                </a:gridCol>
              </a:tblGrid>
              <a:tr h="511911">
                <a:tc>
                  <a:txBody>
                    <a:bodyPr/>
                    <a:lstStyle/>
                    <a:p>
                      <a:pPr marL="0" marR="0" algn="just">
                        <a:lnSpc>
                          <a:spcPct val="107000"/>
                        </a:lnSpc>
                      </a:pPr>
                      <a:r>
                        <a:rPr lang="en-US" sz="1600">
                          <a:effectLst/>
                        </a:rPr>
                        <a:t>Abstract class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09861" marR="109861" marT="109861" marB="109861"/>
                </a:tc>
                <a:tc>
                  <a:txBody>
                    <a:bodyPr/>
                    <a:lstStyle/>
                    <a:p>
                      <a:pPr marL="0" marR="0" algn="just">
                        <a:lnSpc>
                          <a:spcPct val="107000"/>
                        </a:lnSpc>
                      </a:pPr>
                      <a:r>
                        <a:rPr lang="en-US" sz="1600">
                          <a:effectLst/>
                        </a:rPr>
                        <a:t>Interface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109861" marR="109861" marT="109861" marB="109861"/>
                </a:tc>
                <a:extLst>
                  <a:ext uri="{0D108BD9-81ED-4DB2-BD59-A6C34878D82A}">
                    <a16:rowId xmlns:a16="http://schemas.microsoft.com/office/drawing/2014/main" val="693770953"/>
                  </a:ext>
                </a:extLst>
              </a:tr>
              <a:tr h="615101">
                <a:tc>
                  <a:txBody>
                    <a:bodyPr/>
                    <a:lstStyle/>
                    <a:p>
                      <a:pPr marL="0" marR="0">
                        <a:lnSpc>
                          <a:spcPct val="107000"/>
                        </a:lnSpc>
                      </a:pPr>
                      <a:r>
                        <a:rPr lang="en-US" sz="1600" dirty="0">
                          <a:effectLst/>
                        </a:rPr>
                        <a:t>1) Abstract class can have abstract and non-abstract methods.</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tc>
                  <a:txBody>
                    <a:bodyPr/>
                    <a:lstStyle/>
                    <a:p>
                      <a:pPr marL="0" marR="0">
                        <a:lnSpc>
                          <a:spcPct val="107000"/>
                        </a:lnSpc>
                      </a:pPr>
                      <a:r>
                        <a:rPr lang="en-US" sz="1600">
                          <a:effectLst/>
                        </a:rPr>
                        <a:t>Interface can have only abstract methods. Since Java 8, it can have default and static methods also.</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extLst>
                  <a:ext uri="{0D108BD9-81ED-4DB2-BD59-A6C34878D82A}">
                    <a16:rowId xmlns:a16="http://schemas.microsoft.com/office/drawing/2014/main" val="2541422132"/>
                  </a:ext>
                </a:extLst>
              </a:tr>
              <a:tr h="615101">
                <a:tc>
                  <a:txBody>
                    <a:bodyPr/>
                    <a:lstStyle/>
                    <a:p>
                      <a:pPr marL="0" marR="0">
                        <a:lnSpc>
                          <a:spcPct val="107000"/>
                        </a:lnSpc>
                      </a:pPr>
                      <a:r>
                        <a:rPr lang="en-US" sz="1600">
                          <a:effectLst/>
                        </a:rPr>
                        <a:t>2) Abstract class doesn't support multiple inheritance.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tc>
                  <a:txBody>
                    <a:bodyPr/>
                    <a:lstStyle/>
                    <a:p>
                      <a:pPr marL="0" marR="0">
                        <a:lnSpc>
                          <a:spcPct val="107000"/>
                        </a:lnSpc>
                      </a:pPr>
                      <a:r>
                        <a:rPr lang="en-US" sz="1600">
                          <a:effectLst/>
                        </a:rPr>
                        <a:t>Interface supports multiple inheritance.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extLst>
                  <a:ext uri="{0D108BD9-81ED-4DB2-BD59-A6C34878D82A}">
                    <a16:rowId xmlns:a16="http://schemas.microsoft.com/office/drawing/2014/main" val="2266059760"/>
                  </a:ext>
                </a:extLst>
              </a:tr>
              <a:tr h="615101">
                <a:tc>
                  <a:txBody>
                    <a:bodyPr/>
                    <a:lstStyle/>
                    <a:p>
                      <a:pPr marL="0" marR="0">
                        <a:lnSpc>
                          <a:spcPct val="107000"/>
                        </a:lnSpc>
                      </a:pPr>
                      <a:r>
                        <a:rPr lang="en-US" sz="1600">
                          <a:effectLst/>
                        </a:rPr>
                        <a:t>3) Abstract class can have final, non-final, static and non-static variables.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tc>
                  <a:txBody>
                    <a:bodyPr/>
                    <a:lstStyle/>
                    <a:p>
                      <a:pPr marL="0" marR="0">
                        <a:lnSpc>
                          <a:spcPct val="107000"/>
                        </a:lnSpc>
                      </a:pPr>
                      <a:r>
                        <a:rPr lang="en-US" sz="1600">
                          <a:effectLst/>
                        </a:rPr>
                        <a:t>Interface has only static and final variables.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extLst>
                  <a:ext uri="{0D108BD9-81ED-4DB2-BD59-A6C34878D82A}">
                    <a16:rowId xmlns:a16="http://schemas.microsoft.com/office/drawing/2014/main" val="2145720276"/>
                  </a:ext>
                </a:extLst>
              </a:tr>
              <a:tr h="615101">
                <a:tc>
                  <a:txBody>
                    <a:bodyPr/>
                    <a:lstStyle/>
                    <a:p>
                      <a:pPr marL="0" marR="0">
                        <a:lnSpc>
                          <a:spcPct val="107000"/>
                        </a:lnSpc>
                      </a:pPr>
                      <a:r>
                        <a:rPr lang="en-US" sz="1600">
                          <a:effectLst/>
                        </a:rPr>
                        <a:t>4) Abstract class can provide the implementation of interface.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tc>
                  <a:txBody>
                    <a:bodyPr/>
                    <a:lstStyle/>
                    <a:p>
                      <a:pPr marL="0" marR="0">
                        <a:lnSpc>
                          <a:spcPct val="107000"/>
                        </a:lnSpc>
                      </a:pPr>
                      <a:r>
                        <a:rPr lang="en-US" sz="1600">
                          <a:effectLst/>
                        </a:rPr>
                        <a:t>Interface can't provide the implementation of abstract class.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extLst>
                  <a:ext uri="{0D108BD9-81ED-4DB2-BD59-A6C34878D82A}">
                    <a16:rowId xmlns:a16="http://schemas.microsoft.com/office/drawing/2014/main" val="1370470735"/>
                  </a:ext>
                </a:extLst>
              </a:tr>
              <a:tr h="615101">
                <a:tc>
                  <a:txBody>
                    <a:bodyPr/>
                    <a:lstStyle/>
                    <a:p>
                      <a:pPr marL="0" marR="0">
                        <a:lnSpc>
                          <a:spcPct val="107000"/>
                        </a:lnSpc>
                      </a:pPr>
                      <a:r>
                        <a:rPr lang="en-US" sz="1600">
                          <a:effectLst/>
                        </a:rPr>
                        <a:t>5) The abstract keyword is used to declare abstract class.</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tc>
                  <a:txBody>
                    <a:bodyPr/>
                    <a:lstStyle/>
                    <a:p>
                      <a:pPr marL="0" marR="0">
                        <a:lnSpc>
                          <a:spcPct val="107000"/>
                        </a:lnSpc>
                      </a:pPr>
                      <a:r>
                        <a:rPr lang="en-US" sz="1600">
                          <a:effectLst/>
                        </a:rPr>
                        <a:t>The interface keyword is used to declare interface.</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extLst>
                  <a:ext uri="{0D108BD9-81ED-4DB2-BD59-A6C34878D82A}">
                    <a16:rowId xmlns:a16="http://schemas.microsoft.com/office/drawing/2014/main" val="110017916"/>
                  </a:ext>
                </a:extLst>
              </a:tr>
              <a:tr h="1068187">
                <a:tc>
                  <a:txBody>
                    <a:bodyPr/>
                    <a:lstStyle/>
                    <a:p>
                      <a:pPr marL="0" marR="0">
                        <a:lnSpc>
                          <a:spcPct val="107000"/>
                        </a:lnSpc>
                      </a:pPr>
                      <a:r>
                        <a:rPr lang="en-US" sz="1600">
                          <a:effectLst/>
                        </a:rPr>
                        <a:t>6) Example:</a:t>
                      </a:r>
                      <a:br>
                        <a:rPr lang="en-US" sz="1600">
                          <a:effectLst/>
                        </a:rPr>
                      </a:br>
                      <a:r>
                        <a:rPr lang="en-US" sz="1600">
                          <a:effectLst/>
                        </a:rPr>
                        <a:t>public abstract class Shape{</a:t>
                      </a:r>
                      <a:br>
                        <a:rPr lang="en-US" sz="1600">
                          <a:effectLst/>
                        </a:rPr>
                      </a:br>
                      <a:r>
                        <a:rPr lang="en-US" sz="1600">
                          <a:effectLst/>
                        </a:rPr>
                        <a:t>public abstract void draw();</a:t>
                      </a:r>
                      <a:br>
                        <a:rPr lang="en-US" sz="1600">
                          <a:effectLst/>
                        </a:rPr>
                      </a:br>
                      <a:r>
                        <a:rPr lang="en-US" sz="1600">
                          <a:effectLst/>
                        </a:rPr>
                        <a:t>}</a:t>
                      </a:r>
                      <a:endParaRPr lang="en-US" sz="160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tc>
                  <a:txBody>
                    <a:bodyPr/>
                    <a:lstStyle/>
                    <a:p>
                      <a:pPr marL="0" marR="0">
                        <a:lnSpc>
                          <a:spcPct val="107000"/>
                        </a:lnSpc>
                      </a:pPr>
                      <a:r>
                        <a:rPr lang="en-US" sz="1600" dirty="0">
                          <a:effectLst/>
                        </a:rPr>
                        <a:t>Example:</a:t>
                      </a:r>
                      <a:br>
                        <a:rPr lang="en-US" sz="1600" dirty="0">
                          <a:effectLst/>
                        </a:rPr>
                      </a:br>
                      <a:r>
                        <a:rPr lang="en-US" sz="1600" dirty="0">
                          <a:effectLst/>
                        </a:rPr>
                        <a:t>public interface </a:t>
                      </a:r>
                      <a:r>
                        <a:rPr lang="en-US" sz="1600" dirty="0" err="1">
                          <a:effectLst/>
                        </a:rPr>
                        <a:t>Drawable</a:t>
                      </a:r>
                      <a:r>
                        <a:rPr lang="en-US" sz="1600" dirty="0">
                          <a:effectLst/>
                        </a:rPr>
                        <a:t>{</a:t>
                      </a:r>
                      <a:br>
                        <a:rPr lang="en-US" sz="1600" dirty="0">
                          <a:effectLst/>
                        </a:rPr>
                      </a:br>
                      <a:r>
                        <a:rPr lang="en-US" sz="1600" dirty="0">
                          <a:effectLst/>
                        </a:rPr>
                        <a:t>void draw();</a:t>
                      </a:r>
                      <a:br>
                        <a:rPr lang="en-US" sz="1600" dirty="0">
                          <a:effectLst/>
                        </a:rPr>
                      </a:br>
                      <a:r>
                        <a:rPr lang="en-US" sz="1600" dirty="0">
                          <a:effectLst/>
                        </a:rPr>
                        <a:t>}</a:t>
                      </a:r>
                      <a:endParaRPr lang="en-US" sz="16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73241" marR="73241" marT="73241" marB="73241"/>
                </a:tc>
                <a:extLst>
                  <a:ext uri="{0D108BD9-81ED-4DB2-BD59-A6C34878D82A}">
                    <a16:rowId xmlns:a16="http://schemas.microsoft.com/office/drawing/2014/main" val="2214778548"/>
                  </a:ext>
                </a:extLst>
              </a:tr>
            </a:tbl>
          </a:graphicData>
        </a:graphic>
      </p:graphicFrame>
    </p:spTree>
    <p:extLst>
      <p:ext uri="{BB962C8B-B14F-4D97-AF65-F5344CB8AC3E}">
        <p14:creationId xmlns:p14="http://schemas.microsoft.com/office/powerpoint/2010/main" val="7836469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308" y="1128451"/>
            <a:ext cx="9952692" cy="5598390"/>
          </a:xfrm>
        </p:spPr>
      </p:pic>
    </p:spTree>
    <p:extLst>
      <p:ext uri="{BB962C8B-B14F-4D97-AF65-F5344CB8AC3E}">
        <p14:creationId xmlns:p14="http://schemas.microsoft.com/office/powerpoint/2010/main" val="63507900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t="15015"/>
          <a:stretch/>
        </p:blipFill>
        <p:spPr>
          <a:xfrm>
            <a:off x="988291" y="665017"/>
            <a:ext cx="10317168" cy="5260109"/>
          </a:xfrm>
        </p:spPr>
      </p:pic>
    </p:spTree>
    <p:extLst>
      <p:ext uri="{BB962C8B-B14F-4D97-AF65-F5344CB8AC3E}">
        <p14:creationId xmlns:p14="http://schemas.microsoft.com/office/powerpoint/2010/main" val="32721516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p:cNvSpPr>
            <a:spLocks noGrp="1"/>
          </p:cNvSpPr>
          <p:nvPr>
            <p:ph idx="1"/>
          </p:nvPr>
        </p:nvSpPr>
        <p:spPr>
          <a:xfrm>
            <a:off x="1251678" y="554183"/>
            <a:ext cx="10178322" cy="5325410"/>
          </a:xfrm>
        </p:spPr>
        <p:txBody>
          <a:bodyPr/>
          <a:lstStyle/>
          <a:p>
            <a:r>
              <a:rPr lang="en-US" dirty="0">
                <a:solidFill>
                  <a:srgbClr val="00B0F0"/>
                </a:solidFill>
              </a:rPr>
              <a:t>p</a:t>
            </a:r>
            <a:r>
              <a:rPr lang="en-US" dirty="0" smtClean="0">
                <a:solidFill>
                  <a:srgbClr val="00B0F0"/>
                </a:solidFill>
              </a:rPr>
              <a:t>ublic Class Student{</a:t>
            </a:r>
          </a:p>
          <a:p>
            <a:r>
              <a:rPr lang="en-US" dirty="0" smtClean="0">
                <a:solidFill>
                  <a:srgbClr val="00B050"/>
                </a:solidFill>
              </a:rPr>
              <a:t>Int age;</a:t>
            </a:r>
          </a:p>
          <a:p>
            <a:r>
              <a:rPr lang="en-US" dirty="0" smtClean="0">
                <a:solidFill>
                  <a:srgbClr val="00B050"/>
                </a:solidFill>
              </a:rPr>
              <a:t>String name;</a:t>
            </a:r>
          </a:p>
          <a:p>
            <a:r>
              <a:rPr lang="en-US" dirty="0" smtClean="0">
                <a:solidFill>
                  <a:srgbClr val="FF0000"/>
                </a:solidFill>
              </a:rPr>
              <a:t>Public void running(){</a:t>
            </a:r>
          </a:p>
          <a:p>
            <a:r>
              <a:rPr lang="en-US" dirty="0">
                <a:solidFill>
                  <a:srgbClr val="C00000"/>
                </a:solidFill>
              </a:rPr>
              <a:t>a</a:t>
            </a:r>
            <a:r>
              <a:rPr lang="en-US" dirty="0" smtClean="0">
                <a:solidFill>
                  <a:srgbClr val="C00000"/>
                </a:solidFill>
              </a:rPr>
              <a:t>ge=10;</a:t>
            </a:r>
          </a:p>
          <a:p>
            <a:r>
              <a:rPr lang="en-US" dirty="0">
                <a:solidFill>
                  <a:srgbClr val="C00000"/>
                </a:solidFill>
              </a:rPr>
              <a:t>n</a:t>
            </a:r>
            <a:r>
              <a:rPr lang="en-US" dirty="0" smtClean="0">
                <a:solidFill>
                  <a:srgbClr val="C00000"/>
                </a:solidFill>
              </a:rPr>
              <a:t>ame= sarower;</a:t>
            </a:r>
          </a:p>
          <a:p>
            <a:r>
              <a:rPr lang="en-US" dirty="0" smtClean="0">
                <a:solidFill>
                  <a:srgbClr val="C00000"/>
                </a:solidFill>
              </a:rPr>
              <a:t>Student boy =new student();</a:t>
            </a:r>
            <a:endParaRPr lang="en-US" dirty="0">
              <a:solidFill>
                <a:srgbClr val="C00000"/>
              </a:solidFill>
            </a:endParaRPr>
          </a:p>
          <a:p>
            <a:r>
              <a:rPr lang="en-US" dirty="0" smtClean="0">
                <a:solidFill>
                  <a:srgbClr val="C00000"/>
                </a:solidFill>
              </a:rPr>
              <a:t>}</a:t>
            </a:r>
            <a:endParaRPr lang="en-US" dirty="0">
              <a:solidFill>
                <a:srgbClr val="C00000"/>
              </a:solidFill>
            </a:endParaRPr>
          </a:p>
          <a:p>
            <a:endParaRPr lang="en-US" dirty="0" smtClean="0"/>
          </a:p>
          <a:p>
            <a:r>
              <a:rPr lang="en-US" dirty="0" smtClean="0">
                <a:solidFill>
                  <a:srgbClr val="00B0F0"/>
                </a:solidFill>
              </a:rPr>
              <a:t>}</a:t>
            </a:r>
            <a:endParaRPr lang="en-US" dirty="0">
              <a:solidFill>
                <a:srgbClr val="00B0F0"/>
              </a:solidFill>
            </a:endParaRPr>
          </a:p>
        </p:txBody>
      </p:sp>
    </p:spTree>
    <p:extLst>
      <p:ext uri="{BB962C8B-B14F-4D97-AF65-F5344CB8AC3E}">
        <p14:creationId xmlns:p14="http://schemas.microsoft.com/office/powerpoint/2010/main" val="15636495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553856906"/>
              </p:ext>
            </p:extLst>
          </p:nvPr>
        </p:nvGraphicFramePr>
        <p:xfrm>
          <a:off x="932875" y="535709"/>
          <a:ext cx="10497125" cy="5876423"/>
        </p:xfrm>
        <a:graphic>
          <a:graphicData uri="http://schemas.openxmlformats.org/drawingml/2006/table">
            <a:tbl>
              <a:tblPr firstRow="1" bandRow="1">
                <a:tableStyleId>{5C22544A-7EE6-4342-B048-85BDC9FD1C3A}</a:tableStyleId>
              </a:tblPr>
              <a:tblGrid>
                <a:gridCol w="2099425">
                  <a:extLst>
                    <a:ext uri="{9D8B030D-6E8A-4147-A177-3AD203B41FA5}">
                      <a16:colId xmlns:a16="http://schemas.microsoft.com/office/drawing/2014/main" val="524634808"/>
                    </a:ext>
                  </a:extLst>
                </a:gridCol>
                <a:gridCol w="2099425">
                  <a:extLst>
                    <a:ext uri="{9D8B030D-6E8A-4147-A177-3AD203B41FA5}">
                      <a16:colId xmlns:a16="http://schemas.microsoft.com/office/drawing/2014/main" val="4073497787"/>
                    </a:ext>
                  </a:extLst>
                </a:gridCol>
                <a:gridCol w="2099425">
                  <a:extLst>
                    <a:ext uri="{9D8B030D-6E8A-4147-A177-3AD203B41FA5}">
                      <a16:colId xmlns:a16="http://schemas.microsoft.com/office/drawing/2014/main" val="2426575069"/>
                    </a:ext>
                  </a:extLst>
                </a:gridCol>
                <a:gridCol w="2099425">
                  <a:extLst>
                    <a:ext uri="{9D8B030D-6E8A-4147-A177-3AD203B41FA5}">
                      <a16:colId xmlns:a16="http://schemas.microsoft.com/office/drawing/2014/main" val="3972888012"/>
                    </a:ext>
                  </a:extLst>
                </a:gridCol>
                <a:gridCol w="2099425">
                  <a:extLst>
                    <a:ext uri="{9D8B030D-6E8A-4147-A177-3AD203B41FA5}">
                      <a16:colId xmlns:a16="http://schemas.microsoft.com/office/drawing/2014/main" val="2539697390"/>
                    </a:ext>
                  </a:extLst>
                </a:gridCol>
              </a:tblGrid>
              <a:tr h="1162597">
                <a:tc>
                  <a:txBody>
                    <a:bodyPr/>
                    <a:lstStyle/>
                    <a:p>
                      <a:r>
                        <a:rPr lang="en-US" b="1" dirty="0" smtClean="0"/>
                        <a:t>Types of Method</a:t>
                      </a:r>
                      <a:endParaRPr lang="en-US" b="1" dirty="0"/>
                    </a:p>
                  </a:txBody>
                  <a:tcPr/>
                </a:tc>
                <a:tc>
                  <a:txBody>
                    <a:bodyPr/>
                    <a:lstStyle/>
                    <a:p>
                      <a:r>
                        <a:rPr lang="en-US" b="1" dirty="0" smtClean="0"/>
                        <a:t>Why name</a:t>
                      </a:r>
                      <a:endParaRPr lang="en-US" b="1" dirty="0"/>
                    </a:p>
                  </a:txBody>
                  <a:tcPr/>
                </a:tc>
                <a:tc>
                  <a:txBody>
                    <a:bodyPr/>
                    <a:lstStyle/>
                    <a:p>
                      <a:r>
                        <a:rPr lang="en-US" b="1" dirty="0" smtClean="0"/>
                        <a:t>Static variable</a:t>
                      </a:r>
                      <a:endParaRPr lang="en-US" b="1" dirty="0"/>
                    </a:p>
                  </a:txBody>
                  <a:tcPr/>
                </a:tc>
                <a:tc>
                  <a:txBody>
                    <a:bodyPr/>
                    <a:lstStyle/>
                    <a:p>
                      <a:r>
                        <a:rPr lang="en-US" b="1" dirty="0" smtClean="0"/>
                        <a:t>Non -static/instance variable</a:t>
                      </a:r>
                      <a:endParaRPr lang="en-US" b="1" dirty="0"/>
                    </a:p>
                  </a:txBody>
                  <a:tcPr/>
                </a:tc>
                <a:tc>
                  <a:txBody>
                    <a:bodyPr/>
                    <a:lstStyle/>
                    <a:p>
                      <a:r>
                        <a:rPr lang="en-US" b="1" dirty="0" smtClean="0"/>
                        <a:t>class</a:t>
                      </a:r>
                      <a:endParaRPr lang="en-US" b="1" dirty="0"/>
                    </a:p>
                  </a:txBody>
                  <a:tcPr/>
                </a:tc>
                <a:extLst>
                  <a:ext uri="{0D108BD9-81ED-4DB2-BD59-A6C34878D82A}">
                    <a16:rowId xmlns:a16="http://schemas.microsoft.com/office/drawing/2014/main" val="2643526010"/>
                  </a:ext>
                </a:extLst>
              </a:tr>
              <a:tr h="547612">
                <a:tc>
                  <a:txBody>
                    <a:bodyPr/>
                    <a:lstStyle/>
                    <a:p>
                      <a:r>
                        <a:rPr lang="en-US" b="1" dirty="0" smtClean="0"/>
                        <a:t>Static Method</a:t>
                      </a:r>
                      <a:endParaRPr lang="en-US" b="1" dirty="0"/>
                    </a:p>
                  </a:txBody>
                  <a:tcPr/>
                </a:tc>
                <a:tc>
                  <a:txBody>
                    <a:bodyPr/>
                    <a:lstStyle/>
                    <a:p>
                      <a:r>
                        <a:rPr lang="en-US" b="1" dirty="0" smtClean="0"/>
                        <a:t>Static word used</a:t>
                      </a:r>
                      <a:endParaRPr lang="en-US" b="1" dirty="0"/>
                    </a:p>
                  </a:txBody>
                  <a:tcPr/>
                </a:tc>
                <a:tc>
                  <a:txBody>
                    <a:bodyPr/>
                    <a:lstStyle/>
                    <a:p>
                      <a:r>
                        <a:rPr lang="en-US" b="1" dirty="0" smtClean="0"/>
                        <a:t>Yes</a:t>
                      </a:r>
                      <a:endParaRPr lang="en-US" b="1" dirty="0"/>
                    </a:p>
                  </a:txBody>
                  <a:tcPr/>
                </a:tc>
                <a:tc>
                  <a:txBody>
                    <a:bodyPr/>
                    <a:lstStyle/>
                    <a:p>
                      <a:r>
                        <a:rPr lang="en-US" b="1" dirty="0" smtClean="0"/>
                        <a:t>No</a:t>
                      </a:r>
                      <a:endParaRPr lang="en-US" b="1" dirty="0"/>
                    </a:p>
                  </a:txBody>
                  <a:tcPr/>
                </a:tc>
                <a:tc>
                  <a:txBody>
                    <a:bodyPr/>
                    <a:lstStyle/>
                    <a:p>
                      <a:r>
                        <a:rPr lang="en-US" b="1" dirty="0" smtClean="0"/>
                        <a:t>Normal</a:t>
                      </a:r>
                      <a:endParaRPr lang="en-US" b="1" dirty="0"/>
                    </a:p>
                  </a:txBody>
                  <a:tcPr/>
                </a:tc>
                <a:extLst>
                  <a:ext uri="{0D108BD9-81ED-4DB2-BD59-A6C34878D82A}">
                    <a16:rowId xmlns:a16="http://schemas.microsoft.com/office/drawing/2014/main" val="959420676"/>
                  </a:ext>
                </a:extLst>
              </a:tr>
              <a:tr h="547612">
                <a:tc>
                  <a:txBody>
                    <a:bodyPr/>
                    <a:lstStyle/>
                    <a:p>
                      <a:r>
                        <a:rPr lang="en-US" b="1" dirty="0" smtClean="0"/>
                        <a:t>No static Method</a:t>
                      </a:r>
                      <a:endParaRPr lang="en-US" b="1" dirty="0"/>
                    </a:p>
                  </a:txBody>
                  <a:tcPr/>
                </a:tc>
                <a:tc>
                  <a:txBody>
                    <a:bodyPr/>
                    <a:lstStyle/>
                    <a:p>
                      <a:r>
                        <a:rPr lang="en-US" b="1" dirty="0" smtClean="0"/>
                        <a:t>No Static </a:t>
                      </a:r>
                      <a:endParaRPr lang="en-US" b="1" dirty="0"/>
                    </a:p>
                  </a:txBody>
                  <a:tcPr/>
                </a:tc>
                <a:tc>
                  <a:txBody>
                    <a:bodyPr/>
                    <a:lstStyle/>
                    <a:p>
                      <a:r>
                        <a:rPr lang="en-US" b="1" dirty="0" smtClean="0"/>
                        <a:t>Yes</a:t>
                      </a:r>
                      <a:endParaRPr lang="en-US" b="1" dirty="0"/>
                    </a:p>
                  </a:txBody>
                  <a:tcPr/>
                </a:tc>
                <a:tc>
                  <a:txBody>
                    <a:bodyPr/>
                    <a:lstStyle/>
                    <a:p>
                      <a:r>
                        <a:rPr lang="en-US" b="1" dirty="0" smtClean="0"/>
                        <a:t>Yes</a:t>
                      </a:r>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Normal</a:t>
                      </a:r>
                    </a:p>
                  </a:txBody>
                  <a:tcPr/>
                </a:tc>
                <a:extLst>
                  <a:ext uri="{0D108BD9-81ED-4DB2-BD59-A6C34878D82A}">
                    <a16:rowId xmlns:a16="http://schemas.microsoft.com/office/drawing/2014/main" val="1072136904"/>
                  </a:ext>
                </a:extLst>
              </a:tr>
              <a:tr h="945192">
                <a:tc>
                  <a:txBody>
                    <a:bodyPr/>
                    <a:lstStyle/>
                    <a:p>
                      <a:r>
                        <a:rPr lang="en-US" b="1" dirty="0" smtClean="0"/>
                        <a:t>Void /return nothing</a:t>
                      </a:r>
                      <a:endParaRPr lang="en-US" b="1" dirty="0"/>
                    </a:p>
                  </a:txBody>
                  <a:tcPr/>
                </a:tc>
                <a:tc>
                  <a:txBody>
                    <a:bodyPr/>
                    <a:lstStyle/>
                    <a:p>
                      <a:r>
                        <a:rPr lang="en-US" b="1" dirty="0" smtClean="0"/>
                        <a:t>Void word</a:t>
                      </a:r>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Yes</a:t>
                      </a:r>
                    </a:p>
                    <a:p>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Yes</a:t>
                      </a:r>
                    </a:p>
                    <a:p>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Normal</a:t>
                      </a:r>
                    </a:p>
                    <a:p>
                      <a:endParaRPr lang="en-US" b="1" dirty="0"/>
                    </a:p>
                  </a:txBody>
                  <a:tcPr/>
                </a:tc>
                <a:extLst>
                  <a:ext uri="{0D108BD9-81ED-4DB2-BD59-A6C34878D82A}">
                    <a16:rowId xmlns:a16="http://schemas.microsoft.com/office/drawing/2014/main" val="2386010579"/>
                  </a:ext>
                </a:extLst>
              </a:tr>
              <a:tr h="945192">
                <a:tc>
                  <a:txBody>
                    <a:bodyPr/>
                    <a:lstStyle/>
                    <a:p>
                      <a:r>
                        <a:rPr lang="en-US" b="1" dirty="0" smtClean="0"/>
                        <a:t>Non-Void/return something</a:t>
                      </a:r>
                      <a:endParaRPr lang="en-US" b="1" dirty="0"/>
                    </a:p>
                  </a:txBody>
                  <a:tcPr/>
                </a:tc>
                <a:tc>
                  <a:txBody>
                    <a:bodyPr/>
                    <a:lstStyle/>
                    <a:p>
                      <a:r>
                        <a:rPr lang="en-US" b="1" dirty="0" smtClean="0"/>
                        <a:t>No void</a:t>
                      </a:r>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Yes</a:t>
                      </a:r>
                    </a:p>
                    <a:p>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Yes</a:t>
                      </a:r>
                    </a:p>
                    <a:p>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Normal</a:t>
                      </a:r>
                    </a:p>
                    <a:p>
                      <a:endParaRPr lang="en-US" b="1" dirty="0"/>
                    </a:p>
                  </a:txBody>
                  <a:tcPr/>
                </a:tc>
                <a:extLst>
                  <a:ext uri="{0D108BD9-81ED-4DB2-BD59-A6C34878D82A}">
                    <a16:rowId xmlns:a16="http://schemas.microsoft.com/office/drawing/2014/main" val="3417322452"/>
                  </a:ext>
                </a:extLst>
              </a:tr>
              <a:tr h="813818">
                <a:tc>
                  <a:txBody>
                    <a:bodyPr/>
                    <a:lstStyle/>
                    <a:p>
                      <a:r>
                        <a:rPr lang="en-US" b="1" dirty="0" smtClean="0"/>
                        <a:t>Main Methods</a:t>
                      </a:r>
                      <a:endParaRPr lang="en-US" b="1" dirty="0"/>
                    </a:p>
                  </a:txBody>
                  <a:tcPr/>
                </a:tc>
                <a:tc>
                  <a:txBody>
                    <a:bodyPr/>
                    <a:lstStyle/>
                    <a:p>
                      <a:r>
                        <a:rPr lang="en-US" b="1" dirty="0" smtClean="0"/>
                        <a:t>Static void main</a:t>
                      </a:r>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Yes</a:t>
                      </a:r>
                    </a:p>
                    <a:p>
                      <a:endParaRPr lang="en-US" b="1" dirty="0"/>
                    </a:p>
                  </a:txBody>
                  <a:tcPr/>
                </a:tc>
                <a:tc>
                  <a:txBody>
                    <a:bodyPr/>
                    <a:lstStyle/>
                    <a:p>
                      <a:r>
                        <a:rPr lang="en-US" b="1" dirty="0" smtClean="0"/>
                        <a:t>No</a:t>
                      </a:r>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solidFill>
                            <a:srgbClr val="00B050"/>
                          </a:solidFill>
                        </a:rPr>
                        <a:t>JVM only</a:t>
                      </a:r>
                      <a:r>
                        <a:rPr lang="en-US" b="1" baseline="0" dirty="0" smtClean="0">
                          <a:solidFill>
                            <a:srgbClr val="00B050"/>
                          </a:solidFill>
                        </a:rPr>
                        <a:t> run main method</a:t>
                      </a:r>
                      <a:endParaRPr lang="en-US" b="1" dirty="0" smtClean="0">
                        <a:solidFill>
                          <a:srgbClr val="00B050"/>
                        </a:solidFill>
                      </a:endParaRPr>
                    </a:p>
                    <a:p>
                      <a:endParaRPr lang="en-US" b="1" dirty="0"/>
                    </a:p>
                  </a:txBody>
                  <a:tcPr/>
                </a:tc>
                <a:extLst>
                  <a:ext uri="{0D108BD9-81ED-4DB2-BD59-A6C34878D82A}">
                    <a16:rowId xmlns:a16="http://schemas.microsoft.com/office/drawing/2014/main" val="658426867"/>
                  </a:ext>
                </a:extLst>
              </a:tr>
              <a:tr h="813818">
                <a:tc>
                  <a:txBody>
                    <a:bodyPr/>
                    <a:lstStyle/>
                    <a:p>
                      <a:r>
                        <a:rPr lang="en-US" b="1" dirty="0" smtClean="0"/>
                        <a:t>Abstract method</a:t>
                      </a:r>
                      <a:endParaRPr lang="en-US" b="1" dirty="0"/>
                    </a:p>
                  </a:txBody>
                  <a:tcPr/>
                </a:tc>
                <a:tc>
                  <a:txBody>
                    <a:bodyPr/>
                    <a:lstStyle/>
                    <a:p>
                      <a:r>
                        <a:rPr lang="en-US" b="1" dirty="0" smtClean="0"/>
                        <a:t>No inside description</a:t>
                      </a:r>
                      <a:endParaRPr lang="en-US" b="1" dirty="0"/>
                    </a:p>
                  </a:txBody>
                  <a:tcPr/>
                </a:tc>
                <a:tc>
                  <a:txBody>
                    <a:bodyPr/>
                    <a:lstStyle/>
                    <a:p>
                      <a:r>
                        <a:rPr lang="en-US" b="1" dirty="0" smtClean="0"/>
                        <a:t>Nothing inside as no description</a:t>
                      </a:r>
                      <a:endParaRPr lang="en-US" b="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smtClean="0"/>
                        <a:t>Nothing inside</a:t>
                      </a:r>
                    </a:p>
                    <a:p>
                      <a:endParaRPr lang="en-US" b="1" dirty="0"/>
                    </a:p>
                  </a:txBody>
                  <a:tcPr/>
                </a:tc>
                <a:tc>
                  <a:txBody>
                    <a:bodyPr/>
                    <a:lstStyle/>
                    <a:p>
                      <a:r>
                        <a:rPr lang="en-US" b="1" dirty="0" smtClean="0"/>
                        <a:t>Abstract class</a:t>
                      </a:r>
                      <a:endParaRPr lang="en-US" b="1" dirty="0"/>
                    </a:p>
                  </a:txBody>
                  <a:tcPr/>
                </a:tc>
                <a:extLst>
                  <a:ext uri="{0D108BD9-81ED-4DB2-BD59-A6C34878D82A}">
                    <a16:rowId xmlns:a16="http://schemas.microsoft.com/office/drawing/2014/main" val="2767576754"/>
                  </a:ext>
                </a:extLst>
              </a:tr>
            </a:tbl>
          </a:graphicData>
        </a:graphic>
      </p:graphicFrame>
    </p:spTree>
    <p:extLst>
      <p:ext uri="{BB962C8B-B14F-4D97-AF65-F5344CB8AC3E}">
        <p14:creationId xmlns:p14="http://schemas.microsoft.com/office/powerpoint/2010/main" val="299000748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1551" y="535709"/>
            <a:ext cx="10598575" cy="5727700"/>
          </a:xfrm>
        </p:spPr>
      </p:pic>
    </p:spTree>
    <p:extLst>
      <p:ext uri="{BB962C8B-B14F-4D97-AF65-F5344CB8AC3E}">
        <p14:creationId xmlns:p14="http://schemas.microsoft.com/office/powerpoint/2010/main" val="85531735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8549" y="452582"/>
            <a:ext cx="10589341" cy="5432134"/>
          </a:xfrm>
        </p:spPr>
      </p:pic>
    </p:spTree>
    <p:extLst>
      <p:ext uri="{BB962C8B-B14F-4D97-AF65-F5344CB8AC3E}">
        <p14:creationId xmlns:p14="http://schemas.microsoft.com/office/powerpoint/2010/main" val="7252270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77818" y="1713836"/>
            <a:ext cx="10372437" cy="3640802"/>
          </a:xfrm>
        </p:spPr>
      </p:pic>
    </p:spTree>
    <p:extLst>
      <p:ext uri="{BB962C8B-B14F-4D97-AF65-F5344CB8AC3E}">
        <p14:creationId xmlns:p14="http://schemas.microsoft.com/office/powerpoint/2010/main" val="269658495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94548" y="0"/>
            <a:ext cx="10466982" cy="7057736"/>
          </a:xfrm>
        </p:spPr>
      </p:pic>
    </p:spTree>
    <p:extLst>
      <p:ext uri="{BB962C8B-B14F-4D97-AF65-F5344CB8AC3E}">
        <p14:creationId xmlns:p14="http://schemas.microsoft.com/office/powerpoint/2010/main" val="4375987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9049" y="1403927"/>
            <a:ext cx="11333398" cy="4637808"/>
          </a:xfrm>
        </p:spPr>
      </p:pic>
    </p:spTree>
    <p:extLst>
      <p:ext uri="{BB962C8B-B14F-4D97-AF65-F5344CB8AC3E}">
        <p14:creationId xmlns:p14="http://schemas.microsoft.com/office/powerpoint/2010/main" val="28987434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36900" y="775855"/>
            <a:ext cx="10807878" cy="5265880"/>
          </a:xfrm>
        </p:spPr>
      </p:pic>
    </p:spTree>
    <p:extLst>
      <p:ext uri="{BB962C8B-B14F-4D97-AF65-F5344CB8AC3E}">
        <p14:creationId xmlns:p14="http://schemas.microsoft.com/office/powerpoint/2010/main" val="23602988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94660" y="73891"/>
            <a:ext cx="9351280" cy="6456218"/>
          </a:xfrm>
        </p:spPr>
      </p:pic>
    </p:spTree>
    <p:extLst>
      <p:ext uri="{BB962C8B-B14F-4D97-AF65-F5344CB8AC3E}">
        <p14:creationId xmlns:p14="http://schemas.microsoft.com/office/powerpoint/2010/main" val="229954637"/>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Methods</a:t>
            </a:r>
            <a:br>
              <a:rPr lang="en-US" dirty="0"/>
            </a:br>
            <a:endParaRPr lang="en-US" dirty="0"/>
          </a:p>
        </p:txBody>
      </p:sp>
      <p:sp>
        <p:nvSpPr>
          <p:cNvPr id="3" name="Content Placeholder 2"/>
          <p:cNvSpPr>
            <a:spLocks noGrp="1"/>
          </p:cNvSpPr>
          <p:nvPr>
            <p:ph idx="1"/>
          </p:nvPr>
        </p:nvSpPr>
        <p:spPr/>
        <p:txBody>
          <a:bodyPr/>
          <a:lstStyle/>
          <a:p>
            <a:r>
              <a:rPr lang="en-US" dirty="0"/>
              <a:t>he </a:t>
            </a:r>
            <a:r>
              <a:rPr lang="en-US" b="1" dirty="0"/>
              <a:t>static keyword</a:t>
            </a:r>
            <a:r>
              <a:rPr lang="en-US" dirty="0"/>
              <a:t> in java is used for memory management mainly. We can apply java static keyword with variables, methods, blocks and nested class. The static keyword belongs to the class than instance of the class.</a:t>
            </a:r>
          </a:p>
          <a:p>
            <a:r>
              <a:rPr lang="en-US" dirty="0"/>
              <a:t>The static can be:</a:t>
            </a:r>
          </a:p>
          <a:p>
            <a:r>
              <a:rPr lang="en-US" dirty="0"/>
              <a:t>variable (also known as class variable)</a:t>
            </a:r>
          </a:p>
          <a:p>
            <a:r>
              <a:rPr lang="en-US" dirty="0"/>
              <a:t>method (also known as class method)</a:t>
            </a:r>
          </a:p>
          <a:p>
            <a:r>
              <a:rPr lang="en-US" dirty="0"/>
              <a:t>block</a:t>
            </a:r>
          </a:p>
          <a:p>
            <a:r>
              <a:rPr lang="en-US" dirty="0"/>
              <a:t>nested class</a:t>
            </a:r>
          </a:p>
        </p:txBody>
      </p:sp>
    </p:spTree>
    <p:extLst>
      <p:ext uri="{BB962C8B-B14F-4D97-AF65-F5344CB8AC3E}">
        <p14:creationId xmlns:p14="http://schemas.microsoft.com/office/powerpoint/2010/main" val="3952400725"/>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 static method</a:t>
            </a:r>
            <a:br>
              <a:rPr lang="en-US" dirty="0"/>
            </a:br>
            <a:endParaRPr lang="en-US" dirty="0"/>
          </a:p>
        </p:txBody>
      </p:sp>
      <p:sp>
        <p:nvSpPr>
          <p:cNvPr id="3" name="Content Placeholder 2"/>
          <p:cNvSpPr>
            <a:spLocks noGrp="1"/>
          </p:cNvSpPr>
          <p:nvPr>
            <p:ph idx="1"/>
          </p:nvPr>
        </p:nvSpPr>
        <p:spPr/>
        <p:txBody>
          <a:bodyPr/>
          <a:lstStyle/>
          <a:p>
            <a:r>
              <a:rPr lang="en-US" dirty="0" smtClean="0"/>
              <a:t>If </a:t>
            </a:r>
            <a:r>
              <a:rPr lang="en-US" dirty="0"/>
              <a:t>you apply static keyword with any method, it is known as static method.</a:t>
            </a:r>
          </a:p>
          <a:p>
            <a:r>
              <a:rPr lang="en-US" dirty="0"/>
              <a:t>A static method belongs to the class rather than object of a class.</a:t>
            </a:r>
          </a:p>
          <a:p>
            <a:r>
              <a:rPr lang="en-US" dirty="0"/>
              <a:t>A static method can be invoked without the need for creating an instance of a class.</a:t>
            </a:r>
          </a:p>
          <a:p>
            <a:r>
              <a:rPr lang="en-US" dirty="0"/>
              <a:t>static method can access static data member and can change the value of it.</a:t>
            </a:r>
          </a:p>
          <a:p>
            <a:endParaRPr lang="en-US" dirty="0"/>
          </a:p>
        </p:txBody>
      </p:sp>
    </p:spTree>
    <p:extLst>
      <p:ext uri="{BB962C8B-B14F-4D97-AF65-F5344CB8AC3E}">
        <p14:creationId xmlns:p14="http://schemas.microsoft.com/office/powerpoint/2010/main" val="227468594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6111" y="163469"/>
            <a:ext cx="9404723" cy="769592"/>
          </a:xfrm>
        </p:spPr>
        <p:txBody>
          <a:bodyPr>
            <a:normAutofit fontScale="90000"/>
          </a:bodyPr>
          <a:lstStyle/>
          <a:p>
            <a:pPr lvl="0"/>
            <a:r>
              <a:rPr lang="en-US" sz="4400" b="1" dirty="0">
                <a:solidFill>
                  <a:srgbClr val="610B4B"/>
                </a:solidFill>
                <a:latin typeface="erdana"/>
              </a:rPr>
              <a:t>Restrictions for static method</a:t>
            </a:r>
            <a:br>
              <a:rPr lang="en-US" sz="4400" b="1" dirty="0">
                <a:solidFill>
                  <a:srgbClr val="610B4B"/>
                </a:solidFill>
                <a:latin typeface="erdana"/>
              </a:rPr>
            </a:br>
            <a:endParaRPr lang="en-US" dirty="0"/>
          </a:p>
        </p:txBody>
      </p:sp>
      <p:graphicFrame>
        <p:nvGraphicFramePr>
          <p:cNvPr id="4" name="Content Placeholder 3"/>
          <p:cNvGraphicFramePr>
            <a:graphicFrameLocks noGrp="1"/>
          </p:cNvGraphicFramePr>
          <p:nvPr>
            <p:ph idx="1"/>
            <p:extLst/>
          </p:nvPr>
        </p:nvGraphicFramePr>
        <p:xfrm>
          <a:off x="646111" y="970103"/>
          <a:ext cx="8947150" cy="365760"/>
        </p:xfrm>
        <a:graphic>
          <a:graphicData uri="http://schemas.openxmlformats.org/drawingml/2006/table">
            <a:tbl>
              <a:tblPr/>
              <a:tblGrid>
                <a:gridCol w="8947150">
                  <a:extLst>
                    <a:ext uri="{9D8B030D-6E8A-4147-A177-3AD203B41FA5}">
                      <a16:colId xmlns:a16="http://schemas.microsoft.com/office/drawing/2014/main" val="20000"/>
                    </a:ext>
                  </a:extLst>
                </a:gridCol>
              </a:tblGrid>
              <a:tr h="0">
                <a:tc>
                  <a:txBody>
                    <a:bodyPr/>
                    <a:lstStyle/>
                    <a:p>
                      <a:pPr algn="just"/>
                      <a:r>
                        <a:rPr lang="en-US" b="0" i="0" dirty="0">
                          <a:solidFill>
                            <a:srgbClr val="000000"/>
                          </a:solidFill>
                          <a:effectLst/>
                          <a:latin typeface="verdana" panose="020B0604030504040204" pitchFamily="34" charset="0"/>
                        </a:rPr>
                        <a:t>There are two main restrictions for the static method. They are:</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bl>
          </a:graphicData>
        </a:graphic>
      </p:graphicFrame>
      <p:graphicFrame>
        <p:nvGraphicFramePr>
          <p:cNvPr id="5" name="Table 4"/>
          <p:cNvGraphicFramePr>
            <a:graphicFrameLocks noGrp="1"/>
          </p:cNvGraphicFramePr>
          <p:nvPr>
            <p:extLst/>
          </p:nvPr>
        </p:nvGraphicFramePr>
        <p:xfrm>
          <a:off x="646111" y="1396048"/>
          <a:ext cx="8947150" cy="914400"/>
        </p:xfrm>
        <a:graphic>
          <a:graphicData uri="http://schemas.openxmlformats.org/drawingml/2006/table">
            <a:tbl>
              <a:tblPr/>
              <a:tblGrid>
                <a:gridCol w="8947150">
                  <a:extLst>
                    <a:ext uri="{9D8B030D-6E8A-4147-A177-3AD203B41FA5}">
                      <a16:colId xmlns:a16="http://schemas.microsoft.com/office/drawing/2014/main" val="20000"/>
                    </a:ext>
                  </a:extLst>
                </a:gridCol>
              </a:tblGrid>
              <a:tr h="0">
                <a:tc>
                  <a:txBody>
                    <a:bodyPr/>
                    <a:lstStyle/>
                    <a:p>
                      <a:pPr algn="just">
                        <a:buFont typeface="+mj-lt"/>
                        <a:buAutoNum type="arabicPeriod"/>
                      </a:pPr>
                      <a:r>
                        <a:rPr lang="en-US" b="0" i="0" dirty="0">
                          <a:solidFill>
                            <a:srgbClr val="000000"/>
                          </a:solidFill>
                          <a:effectLst/>
                          <a:latin typeface="verdana" panose="020B0604030504040204" pitchFamily="34" charset="0"/>
                        </a:rPr>
                        <a:t>The static method can not use non static data member or call non-static method directly.</a:t>
                      </a:r>
                    </a:p>
                    <a:p>
                      <a:pPr algn="just">
                        <a:buFont typeface="+mj-lt"/>
                        <a:buAutoNum type="arabicPeriod"/>
                      </a:pPr>
                      <a:r>
                        <a:rPr lang="en-US" b="0" i="0" dirty="0">
                          <a:solidFill>
                            <a:srgbClr val="000000"/>
                          </a:solidFill>
                          <a:effectLst/>
                          <a:latin typeface="verdana" panose="020B0604030504040204" pitchFamily="34" charset="0"/>
                        </a:rPr>
                        <a:t>this and super cannot be used in static context.</a:t>
                      </a:r>
                    </a:p>
                  </a:txBody>
                  <a:tcPr anchor="ctr">
                    <a:lnL>
                      <a:noFill/>
                    </a:lnL>
                    <a:lnR>
                      <a:noFill/>
                    </a:lnR>
                    <a:lnT>
                      <a:noFill/>
                    </a:lnT>
                    <a:lnB>
                      <a:noFill/>
                    </a:lnB>
                    <a:solidFill>
                      <a:srgbClr val="FFFFFF"/>
                    </a:solidFill>
                  </a:tcPr>
                </a:tc>
                <a:extLst>
                  <a:ext uri="{0D108BD9-81ED-4DB2-BD59-A6C34878D82A}">
                    <a16:rowId xmlns:a16="http://schemas.microsoft.com/office/drawing/2014/main" val="10000"/>
                  </a:ext>
                </a:extLst>
              </a:tr>
            </a:tbl>
          </a:graphicData>
        </a:graphic>
      </p:graphicFrame>
      <p:sp>
        <p:nvSpPr>
          <p:cNvPr id="6" name="Rectangle 2"/>
          <p:cNvSpPr>
            <a:spLocks noChangeArrowheads="1"/>
          </p:cNvSpPr>
          <p:nvPr/>
        </p:nvSpPr>
        <p:spPr bwMode="auto">
          <a:xfrm>
            <a:off x="2537928" y="2867050"/>
            <a:ext cx="5361988" cy="3139321"/>
          </a:xfrm>
          <a:prstGeom prst="rect">
            <a:avLst/>
          </a:prstGeom>
          <a:solidFill>
            <a:srgbClr val="66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2000" b="1" i="0" u="none" strike="noStrike" cap="none" normalizeH="0" baseline="0" dirty="0" smtClean="0">
                <a:ln>
                  <a:noFill/>
                </a:ln>
                <a:solidFill>
                  <a:srgbClr val="006699"/>
                </a:solidFill>
                <a:effectLst/>
                <a:latin typeface="Verdana" panose="020B0604030504040204" pitchFamily="34" charset="0"/>
              </a:rPr>
              <a:t>class</a:t>
            </a:r>
            <a:r>
              <a:rPr kumimoji="0" lang="en-US" sz="2000" b="0" i="0" u="none" strike="noStrike" cap="none" normalizeH="0" baseline="0" dirty="0" smtClean="0">
                <a:ln>
                  <a:noFill/>
                </a:ln>
                <a:solidFill>
                  <a:srgbClr val="000000"/>
                </a:solidFill>
                <a:effectLst/>
                <a:latin typeface="Verdana" panose="020B0604030504040204" pitchFamily="34" charset="0"/>
              </a:rPr>
              <a:t> A{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sz="2000" b="0" i="0" u="none" strike="noStrike" cap="none" normalizeH="0" baseline="0" dirty="0" smtClean="0">
                <a:ln>
                  <a:noFill/>
                </a:ln>
                <a:solidFill>
                  <a:srgbClr val="000000"/>
                </a:solidFill>
                <a:effectLst/>
                <a:latin typeface="Verdana" panose="020B0604030504040204" pitchFamily="34" charset="0"/>
              </a:rPr>
              <a:t> </a:t>
            </a:r>
            <a:r>
              <a:rPr kumimoji="0" lang="en-US" sz="2000" b="1" i="0" u="none" strike="noStrike" cap="none" normalizeH="0" baseline="0" dirty="0" err="1" smtClean="0">
                <a:ln>
                  <a:noFill/>
                </a:ln>
                <a:solidFill>
                  <a:srgbClr val="006699"/>
                </a:solidFill>
                <a:effectLst/>
                <a:latin typeface="Verdana" panose="020B0604030504040204" pitchFamily="34" charset="0"/>
              </a:rPr>
              <a:t>int</a:t>
            </a:r>
            <a:r>
              <a:rPr kumimoji="0" lang="en-US" sz="2000" b="0" i="0" u="none" strike="noStrike" cap="none" normalizeH="0" baseline="0" dirty="0" smtClean="0">
                <a:ln>
                  <a:noFill/>
                </a:ln>
                <a:solidFill>
                  <a:srgbClr val="000000"/>
                </a:solidFill>
                <a:effectLst/>
                <a:latin typeface="Verdana" panose="020B0604030504040204" pitchFamily="34" charset="0"/>
              </a:rPr>
              <a:t> a=</a:t>
            </a:r>
            <a:r>
              <a:rPr kumimoji="0" lang="en-US" sz="2000" b="0" i="0" u="none" strike="noStrike" cap="none" normalizeH="0" baseline="0" dirty="0" smtClean="0">
                <a:ln>
                  <a:noFill/>
                </a:ln>
                <a:solidFill>
                  <a:srgbClr val="C00000"/>
                </a:solidFill>
                <a:effectLst/>
                <a:latin typeface="Verdana" panose="020B0604030504040204" pitchFamily="34" charset="0"/>
              </a:rPr>
              <a:t>40</a:t>
            </a:r>
            <a:r>
              <a:rPr kumimoji="0" lang="en-US" sz="2000" b="0" i="0" u="none" strike="noStrike" cap="none" normalizeH="0" baseline="0" dirty="0" smtClean="0">
                <a:ln>
                  <a:noFill/>
                </a:ln>
                <a:solidFill>
                  <a:srgbClr val="000000"/>
                </a:solidFill>
                <a:effectLst/>
                <a:latin typeface="Verdana" panose="020B0604030504040204" pitchFamily="34" charset="0"/>
              </a:rPr>
              <a:t>;</a:t>
            </a:r>
            <a:r>
              <a:rPr kumimoji="0" lang="en-US" sz="2000" b="0" i="0" u="none" strike="noStrike" cap="none" normalizeH="0" baseline="0" dirty="0" smtClean="0">
                <a:ln>
                  <a:noFill/>
                </a:ln>
                <a:solidFill>
                  <a:srgbClr val="008200"/>
                </a:solidFill>
                <a:effectLst/>
                <a:latin typeface="Verdana" panose="020B0604030504040204" pitchFamily="34" charset="0"/>
              </a:rPr>
              <a:t>//non static</a:t>
            </a:r>
            <a:r>
              <a:rPr kumimoji="0" lang="en-US" sz="20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sz="20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sz="2000" b="0" i="0" u="none" strike="noStrike" cap="none" normalizeH="0" baseline="0" dirty="0" smtClean="0">
                <a:ln>
                  <a:noFill/>
                </a:ln>
                <a:solidFill>
                  <a:srgbClr val="000000"/>
                </a:solidFill>
                <a:effectLst/>
                <a:latin typeface="Verdana" panose="020B0604030504040204" pitchFamily="34" charset="0"/>
              </a:rPr>
              <a:t> </a:t>
            </a:r>
            <a:r>
              <a:rPr kumimoji="0" lang="en-US" sz="2000" b="1" i="0" u="none" strike="noStrike" cap="none" normalizeH="0" baseline="0" dirty="0" smtClean="0">
                <a:ln>
                  <a:noFill/>
                </a:ln>
                <a:solidFill>
                  <a:srgbClr val="006699"/>
                </a:solidFill>
                <a:effectLst/>
                <a:latin typeface="Verdana" panose="020B0604030504040204" pitchFamily="34" charset="0"/>
              </a:rPr>
              <a:t>public</a:t>
            </a:r>
            <a:r>
              <a:rPr kumimoji="0" lang="en-US" sz="2000" b="0" i="0" u="none" strike="noStrike" cap="none" normalizeH="0" baseline="0" dirty="0" smtClean="0">
                <a:ln>
                  <a:noFill/>
                </a:ln>
                <a:solidFill>
                  <a:srgbClr val="000000"/>
                </a:solidFill>
                <a:effectLst/>
                <a:latin typeface="Verdana" panose="020B0604030504040204" pitchFamily="34" charset="0"/>
              </a:rPr>
              <a:t> </a:t>
            </a:r>
            <a:r>
              <a:rPr kumimoji="0" lang="en-US" sz="2000" b="1" i="0" u="none" strike="noStrike" cap="none" normalizeH="0" baseline="0" dirty="0" smtClean="0">
                <a:ln>
                  <a:noFill/>
                </a:ln>
                <a:solidFill>
                  <a:srgbClr val="006699"/>
                </a:solidFill>
                <a:effectLst/>
                <a:latin typeface="Verdana" panose="020B0604030504040204" pitchFamily="34" charset="0"/>
              </a:rPr>
              <a:t>static</a:t>
            </a:r>
            <a:r>
              <a:rPr kumimoji="0" lang="en-US" sz="2000" b="0" i="0" u="none" strike="noStrike" cap="none" normalizeH="0" baseline="0" dirty="0" smtClean="0">
                <a:ln>
                  <a:noFill/>
                </a:ln>
                <a:solidFill>
                  <a:srgbClr val="000000"/>
                </a:solidFill>
                <a:effectLst/>
                <a:latin typeface="Verdana" panose="020B0604030504040204" pitchFamily="34" charset="0"/>
              </a:rPr>
              <a:t> </a:t>
            </a:r>
            <a:r>
              <a:rPr kumimoji="0" lang="en-US" sz="2000" b="1" i="0" u="none" strike="noStrike" cap="none" normalizeH="0" baseline="0" dirty="0" smtClean="0">
                <a:ln>
                  <a:noFill/>
                </a:ln>
                <a:solidFill>
                  <a:srgbClr val="006699"/>
                </a:solidFill>
                <a:effectLst/>
                <a:latin typeface="Verdana" panose="020B0604030504040204" pitchFamily="34" charset="0"/>
              </a:rPr>
              <a:t>void</a:t>
            </a:r>
            <a:r>
              <a:rPr kumimoji="0" lang="en-US" sz="2000" b="0" i="0" u="none" strike="noStrike" cap="none" normalizeH="0" baseline="0" dirty="0" smtClean="0">
                <a:ln>
                  <a:noFill/>
                </a:ln>
                <a:solidFill>
                  <a:srgbClr val="000000"/>
                </a:solidFill>
                <a:effectLst/>
                <a:latin typeface="Verdana" panose="020B0604030504040204" pitchFamily="34" charset="0"/>
              </a:rPr>
              <a:t> main(String </a:t>
            </a:r>
            <a:r>
              <a:rPr kumimoji="0" lang="en-US" sz="2000" b="0" i="0" u="none" strike="noStrike" cap="none" normalizeH="0" baseline="0" dirty="0" err="1" smtClean="0">
                <a:ln>
                  <a:noFill/>
                </a:ln>
                <a:solidFill>
                  <a:srgbClr val="000000"/>
                </a:solidFill>
                <a:effectLst/>
                <a:latin typeface="Verdana" panose="020B0604030504040204" pitchFamily="34" charset="0"/>
              </a:rPr>
              <a:t>args</a:t>
            </a:r>
            <a:r>
              <a:rPr kumimoji="0" lang="en-US" sz="20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sz="2000" b="0" i="0" u="none" strike="noStrike" cap="none" normalizeH="0" baseline="0" dirty="0" smtClean="0">
                <a:ln>
                  <a:noFill/>
                </a:ln>
                <a:solidFill>
                  <a:srgbClr val="000000"/>
                </a:solidFill>
                <a:effectLst/>
                <a:latin typeface="Verdana" panose="020B0604030504040204" pitchFamily="34" charset="0"/>
              </a:rPr>
              <a:t>  </a:t>
            </a:r>
            <a:r>
              <a:rPr kumimoji="0" lang="en-US" sz="2000" b="0" i="0" u="none" strike="noStrike" cap="none" normalizeH="0" baseline="0" dirty="0" err="1" smtClean="0">
                <a:ln>
                  <a:noFill/>
                </a:ln>
                <a:solidFill>
                  <a:srgbClr val="000000"/>
                </a:solidFill>
                <a:effectLst/>
                <a:latin typeface="Verdana" panose="020B0604030504040204" pitchFamily="34" charset="0"/>
              </a:rPr>
              <a:t>System.out.println</a:t>
            </a:r>
            <a:r>
              <a:rPr kumimoji="0" lang="en-US" sz="2000" b="0" i="0" u="none" strike="noStrike" cap="none" normalizeH="0" baseline="0" dirty="0" smtClean="0">
                <a:ln>
                  <a:noFill/>
                </a:ln>
                <a:solidFill>
                  <a:srgbClr val="000000"/>
                </a:solidFill>
                <a:effectLst/>
                <a:latin typeface="Verdana" panose="020B0604030504040204" pitchFamily="34" charset="0"/>
              </a:rPr>
              <a:t>(a);  </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sz="2000" b="0" i="0" u="none" strike="noStrike" cap="none" normalizeH="0" baseline="0" dirty="0" smtClean="0">
                <a:ln>
                  <a:noFill/>
                </a:ln>
                <a:solidFill>
                  <a:srgbClr val="000000"/>
                </a:solidFill>
                <a:effectLst/>
                <a:latin typeface="Verdana" panose="020B0604030504040204" pitchFamily="34" charset="0"/>
              </a:rPr>
              <a:t> }  </a:t>
            </a:r>
          </a:p>
          <a:p>
            <a:pPr marL="0" marR="0" lvl="0" indent="0" algn="just" defTabSz="914400" rtl="0" eaLnBrk="0" fontAlgn="base" latinLnBrk="0" hangingPunct="0">
              <a:lnSpc>
                <a:spcPct val="100000"/>
              </a:lnSpc>
              <a:spcBef>
                <a:spcPct val="0"/>
              </a:spcBef>
              <a:spcAft>
                <a:spcPct val="0"/>
              </a:spcAft>
              <a:buClrTx/>
              <a:buSzTx/>
              <a:buFontTx/>
              <a:buAutoNum type="arabicPeriod" startAt="7"/>
              <a:tabLst/>
            </a:pPr>
            <a:r>
              <a:rPr kumimoji="0" lang="en-US" sz="20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FFFFFF"/>
                </a:solidFill>
                <a:effectLst/>
                <a:latin typeface="Verdana" panose="020B0604030504040204" pitchFamily="34" charset="0"/>
                <a:hlinkClick r:id="rId2"/>
              </a:rPr>
              <a:t>Test it Now</a:t>
            </a:r>
            <a:endParaRPr kumimoji="0" lang="en-US"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0" i="0" u="none" strike="noStrike" cap="none" normalizeH="0" baseline="0" dirty="0" err="1" smtClean="0">
                <a:ln>
                  <a:noFill/>
                </a:ln>
                <a:solidFill>
                  <a:srgbClr val="000000"/>
                </a:solidFill>
                <a:effectLst/>
                <a:latin typeface="Arial Unicode MS" panose="020B0604020202020204" pitchFamily="34" charset="-128"/>
              </a:rPr>
              <a:t>Output:Compile</a:t>
            </a:r>
            <a:r>
              <a:rPr kumimoji="0" lang="en-US" sz="2400" b="0" i="0" u="none" strike="noStrike" cap="none" normalizeH="0" baseline="0" dirty="0" smtClean="0">
                <a:ln>
                  <a:noFill/>
                </a:ln>
                <a:solidFill>
                  <a:srgbClr val="000000"/>
                </a:solidFill>
                <a:effectLst/>
                <a:latin typeface="Arial Unicode MS" panose="020B0604020202020204" pitchFamily="34" charset="-128"/>
              </a:rPr>
              <a:t> Time Error</a:t>
            </a:r>
            <a:endParaRPr kumimoji="0" lang="en-US" sz="4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49466981"/>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Q) why java main method is static?</a:t>
            </a:r>
            <a:br>
              <a:rPr lang="en-US" dirty="0"/>
            </a:br>
            <a:endParaRPr lang="en-US" dirty="0"/>
          </a:p>
        </p:txBody>
      </p:sp>
      <p:sp>
        <p:nvSpPr>
          <p:cNvPr id="3" name="Content Placeholder 2"/>
          <p:cNvSpPr>
            <a:spLocks noGrp="1"/>
          </p:cNvSpPr>
          <p:nvPr>
            <p:ph idx="1"/>
          </p:nvPr>
        </p:nvSpPr>
        <p:spPr/>
        <p:txBody>
          <a:bodyPr>
            <a:normAutofit lnSpcReduction="10000"/>
          </a:bodyPr>
          <a:lstStyle/>
          <a:p>
            <a:endParaRPr lang="en-US" dirty="0"/>
          </a:p>
          <a:p>
            <a:r>
              <a:rPr lang="en-US" dirty="0" smtClean="0"/>
              <a:t>because </a:t>
            </a:r>
            <a:r>
              <a:rPr lang="en-US" dirty="0"/>
              <a:t>object is not required to call static method if it were non-static method, </a:t>
            </a:r>
            <a:r>
              <a:rPr lang="en-US" dirty="0" err="1"/>
              <a:t>jvm</a:t>
            </a:r>
            <a:r>
              <a:rPr lang="en-US" dirty="0"/>
              <a:t> create object first then call main() method that will lead the problem of extra memory </a:t>
            </a:r>
            <a:r>
              <a:rPr lang="en-US" dirty="0" smtClean="0"/>
              <a:t>allocation</a:t>
            </a:r>
          </a:p>
          <a:p>
            <a:r>
              <a:rPr lang="en-US" dirty="0" smtClean="0"/>
              <a:t>Since </a:t>
            </a:r>
            <a:r>
              <a:rPr lang="en-US" dirty="0"/>
              <a:t>the main method is static Java virtual Machine can call it without creating any instance of a </a:t>
            </a:r>
            <a:r>
              <a:rPr lang="en-US" u="sng" dirty="0"/>
              <a:t>class</a:t>
            </a:r>
            <a:r>
              <a:rPr lang="en-US" dirty="0"/>
              <a:t> which contains the main method</a:t>
            </a:r>
            <a:r>
              <a:rPr lang="en-US" dirty="0" smtClean="0"/>
              <a:t>.</a:t>
            </a:r>
          </a:p>
          <a:p>
            <a:r>
              <a:rPr lang="en-US" dirty="0"/>
              <a:t>4. Anything which is declared in </a:t>
            </a:r>
            <a:r>
              <a:rPr lang="en-US" dirty="0">
                <a:hlinkClick r:id="rId2"/>
              </a:rPr>
              <a:t>class in Java</a:t>
            </a:r>
            <a:r>
              <a:rPr lang="en-US" dirty="0"/>
              <a:t> comes under reference type and requires object to be created before using them but static method and static data are loaded into separate memory inside JVM called context which is created when a class is loaded. If main method is static than it will be loaded in JVM context and are available to </a:t>
            </a:r>
            <a:r>
              <a:rPr lang="en-US" dirty="0" smtClean="0"/>
              <a:t>execution</a:t>
            </a:r>
            <a:endParaRPr lang="en-US" dirty="0"/>
          </a:p>
        </p:txBody>
      </p:sp>
    </p:spTree>
    <p:extLst>
      <p:ext uri="{BB962C8B-B14F-4D97-AF65-F5344CB8AC3E}">
        <p14:creationId xmlns:p14="http://schemas.microsoft.com/office/powerpoint/2010/main" val="59813370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u="sng" dirty="0"/>
              <a:t>Why main method is public in Java</a:t>
            </a:r>
            <a:endParaRPr lang="en-US" dirty="0"/>
          </a:p>
        </p:txBody>
      </p:sp>
      <p:sp>
        <p:nvSpPr>
          <p:cNvPr id="3" name="Content Placeholder 2"/>
          <p:cNvSpPr>
            <a:spLocks noGrp="1"/>
          </p:cNvSpPr>
          <p:nvPr>
            <p:ph idx="1"/>
          </p:nvPr>
        </p:nvSpPr>
        <p:spPr/>
        <p:txBody>
          <a:bodyPr/>
          <a:lstStyle/>
          <a:p>
            <a:r>
              <a:rPr lang="en-US" dirty="0"/>
              <a:t>Any method or variable which is declared public in Java can be accessible from outside of that class. Since the main method is public in</a:t>
            </a:r>
          </a:p>
          <a:p>
            <a:r>
              <a:rPr lang="en-US" dirty="0"/>
              <a:t>Java, JVM can easily access and execute it</a:t>
            </a:r>
            <a:r>
              <a:rPr lang="en-US" dirty="0" smtClean="0"/>
              <a:t>.</a:t>
            </a:r>
            <a:endParaRPr lang="en-US" dirty="0"/>
          </a:p>
        </p:txBody>
      </p:sp>
    </p:spTree>
    <p:extLst>
      <p:ext uri="{BB962C8B-B14F-4D97-AF65-F5344CB8AC3E}">
        <p14:creationId xmlns:p14="http://schemas.microsoft.com/office/powerpoint/2010/main" val="4197342740"/>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a:solidFill>
                  <a:srgbClr val="92D050"/>
                </a:solidFill>
              </a:rPr>
              <a:t>Why the main method is void in Java</a:t>
            </a:r>
            <a:r>
              <a:rPr lang="en-US" dirty="0"/>
              <a:t/>
            </a:r>
            <a:br>
              <a:rPr lang="en-US" dirty="0"/>
            </a:br>
            <a:r>
              <a:rPr lang="en-US" sz="2400" dirty="0"/>
              <a:t/>
            </a:r>
            <a:br>
              <a:rPr lang="en-US" sz="2400" dirty="0"/>
            </a:br>
            <a:r>
              <a:rPr lang="en-US" sz="2400" dirty="0"/>
              <a:t>Since the main method in Java is not supposed to return any </a:t>
            </a:r>
            <a:r>
              <a:rPr lang="en-US" sz="2400" u="sng" dirty="0"/>
              <a:t>value</a:t>
            </a:r>
            <a:r>
              <a:rPr lang="en-US" sz="2400" dirty="0"/>
              <a:t>, it's made void which simply means main is not returning anything.</a:t>
            </a:r>
            <a:br>
              <a:rPr lang="en-US" sz="2400" dirty="0"/>
            </a:br>
            <a:r>
              <a:rPr lang="en-US" sz="2400" dirty="0"/>
              <a:t/>
            </a:r>
            <a:br>
              <a:rPr lang="en-US" sz="2400" dirty="0"/>
            </a:br>
            <a:r>
              <a:rPr lang="en-US" sz="2400" dirty="0"/>
              <a:t/>
            </a:r>
            <a:br>
              <a:rPr lang="en-US" sz="2400" dirty="0"/>
            </a:br>
            <a:r>
              <a:rPr lang="en-US" sz="2400" b="1" u="sng" dirty="0"/>
              <a:t>Summary:</a:t>
            </a:r>
            <a:r>
              <a:rPr lang="en-US" sz="2400" dirty="0"/>
              <a:t/>
            </a:r>
            <a:br>
              <a:rPr lang="en-US" sz="2400" dirty="0"/>
            </a:br>
            <a:r>
              <a:rPr lang="en-US" sz="2400" dirty="0"/>
              <a:t>1. The main method must be declared </a:t>
            </a:r>
            <a:r>
              <a:rPr lang="en-US" sz="2400" b="1" dirty="0"/>
              <a:t>public, static and void in Java</a:t>
            </a:r>
            <a:r>
              <a:rPr lang="en-US" sz="2400" dirty="0"/>
              <a:t> otherwise, JVM will not able to </a:t>
            </a:r>
            <a:r>
              <a:rPr lang="en-US" sz="2400" u="sng" dirty="0"/>
              <a:t>run</a:t>
            </a:r>
            <a:r>
              <a:rPr lang="en-US" sz="2400" dirty="0"/>
              <a:t> Java program.</a:t>
            </a:r>
            <a:r>
              <a:rPr lang="en-US" dirty="0"/>
              <a:t/>
            </a:r>
            <a:br>
              <a:rPr lang="en-US" dirty="0"/>
            </a:br>
            <a:endParaRPr lang="en-US" dirty="0"/>
          </a:p>
        </p:txBody>
      </p:sp>
    </p:spTree>
    <p:extLst>
      <p:ext uri="{BB962C8B-B14F-4D97-AF65-F5344CB8AC3E}">
        <p14:creationId xmlns:p14="http://schemas.microsoft.com/office/powerpoint/2010/main" val="81853902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ectangle 2"/>
          <p:cNvSpPr>
            <a:spLocks noGrp="1" noChangeArrowheads="1"/>
          </p:cNvSpPr>
          <p:nvPr>
            <p:ph idx="1"/>
          </p:nvPr>
        </p:nvSpPr>
        <p:spPr bwMode="auto">
          <a:xfrm>
            <a:off x="898668" y="372624"/>
            <a:ext cx="9859687" cy="6063198"/>
          </a:xfrm>
          <a:prstGeom prst="rect">
            <a:avLst/>
          </a:prstGeom>
          <a:solidFill>
            <a:srgbClr val="66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5400" b="0" i="0" u="none" strike="noStrike" cap="none" normalizeH="0" baseline="0" dirty="0" smtClean="0">
                <a:ln>
                  <a:noFill/>
                </a:ln>
                <a:solidFill>
                  <a:srgbClr val="610B38"/>
                </a:solidFill>
                <a:effectLst/>
                <a:latin typeface="erdana"/>
              </a:rPr>
              <a:t>Java static block</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Verdana" panose="020B0604030504040204" pitchFamily="34" charset="0"/>
              </a:rPr>
              <a:t>Is used to initialize the static data member.</a:t>
            </a:r>
          </a:p>
          <a:p>
            <a:pPr marL="0" marR="0" lvl="0" indent="0" algn="just" defTabSz="914400" rtl="0" eaLnBrk="0" fontAlgn="base" latinLnBrk="0" hangingPunct="0">
              <a:lnSpc>
                <a:spcPct val="100000"/>
              </a:lnSpc>
              <a:spcBef>
                <a:spcPct val="0"/>
              </a:spcBef>
              <a:spcAft>
                <a:spcPct val="0"/>
              </a:spcAft>
              <a:buClrTx/>
              <a:buSzTx/>
              <a:buFontTx/>
              <a:buChar char="•"/>
              <a:tabLst/>
            </a:pPr>
            <a:r>
              <a:rPr kumimoji="0" lang="en-US" sz="2400" b="0" i="0" u="none" strike="noStrike" cap="none" normalizeH="0" baseline="0" dirty="0" smtClean="0">
                <a:ln>
                  <a:noFill/>
                </a:ln>
                <a:solidFill>
                  <a:srgbClr val="000000"/>
                </a:solidFill>
                <a:effectLst/>
                <a:latin typeface="Verdana" panose="020B0604030504040204" pitchFamily="34" charset="0"/>
              </a:rPr>
              <a:t>It is executed before main method at the time of </a:t>
            </a:r>
            <a:r>
              <a:rPr kumimoji="0" lang="en-US" sz="2400" b="0" i="0" u="none" strike="noStrike" cap="none" normalizeH="0" baseline="0" dirty="0" err="1" smtClean="0">
                <a:ln>
                  <a:noFill/>
                </a:ln>
                <a:solidFill>
                  <a:srgbClr val="000000"/>
                </a:solidFill>
                <a:effectLst/>
                <a:latin typeface="Verdana" panose="020B0604030504040204" pitchFamily="34" charset="0"/>
              </a:rPr>
              <a:t>classloading</a:t>
            </a:r>
            <a:r>
              <a:rPr kumimoji="0" lang="en-US" sz="2400" b="0" i="0" u="none" strike="noStrike" cap="none" normalizeH="0" baseline="0" dirty="0" smtClean="0">
                <a:ln>
                  <a:noFill/>
                </a:ln>
                <a:solidFill>
                  <a:srgbClr val="000000"/>
                </a:solidFill>
                <a:effectLst/>
                <a:latin typeface="Verdana" panose="020B0604030504040204" pitchFamily="34" charset="0"/>
              </a:rPr>
              <a:t>.</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sz="4800" b="0" i="0" u="none" strike="noStrike" cap="none" normalizeH="0" baseline="0" dirty="0" smtClean="0">
              <a:ln>
                <a:noFill/>
              </a:ln>
              <a:solidFill>
                <a:srgbClr val="610B4B"/>
              </a:solidFill>
              <a:effectLst/>
              <a:latin typeface="Tahoma" panose="020B0604030504040204" pitchFamily="34" charset="0"/>
              <a:cs typeface="Tahoma" panose="020B060403050404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4800" b="0" i="0" u="none" strike="noStrike" cap="none" normalizeH="0" baseline="0" dirty="0" smtClean="0">
                <a:ln>
                  <a:noFill/>
                </a:ln>
                <a:solidFill>
                  <a:srgbClr val="610B4B"/>
                </a:solidFill>
                <a:effectLst/>
                <a:latin typeface="Tahoma" panose="020B0604030504040204" pitchFamily="34" charset="0"/>
                <a:cs typeface="Tahoma" panose="020B0604030504040204" pitchFamily="34" charset="0"/>
              </a:rPr>
              <a:t>Example of static block</a:t>
            </a: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2400" b="1" i="0" u="none" strike="noStrike" cap="none" normalizeH="0" baseline="0" dirty="0" smtClean="0">
                <a:ln>
                  <a:noFill/>
                </a:ln>
                <a:solidFill>
                  <a:srgbClr val="006699"/>
                </a:solidFill>
                <a:effectLst/>
                <a:latin typeface="Verdana" panose="020B0604030504040204" pitchFamily="34" charset="0"/>
              </a:rPr>
              <a:t>class</a:t>
            </a:r>
            <a:r>
              <a:rPr kumimoji="0" lang="en-US" sz="2400" b="0" i="0" u="none" strike="noStrike" cap="none" normalizeH="0" baseline="0" dirty="0" smtClean="0">
                <a:ln>
                  <a:noFill/>
                </a:ln>
                <a:solidFill>
                  <a:srgbClr val="000000"/>
                </a:solidFill>
                <a:effectLst/>
                <a:latin typeface="Verdana" panose="020B0604030504040204" pitchFamily="34" charset="0"/>
              </a:rPr>
              <a:t> A2{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sz="2400" b="0" i="0" u="none" strike="noStrike" cap="none" normalizeH="0" baseline="0" dirty="0" smtClean="0">
                <a:ln>
                  <a:noFill/>
                </a:ln>
                <a:solidFill>
                  <a:srgbClr val="000000"/>
                </a:solidFill>
                <a:effectLst/>
                <a:latin typeface="Verdana" panose="020B0604030504040204" pitchFamily="34" charset="0"/>
              </a:rPr>
              <a:t>  </a:t>
            </a:r>
            <a:r>
              <a:rPr kumimoji="0" lang="en-US" sz="2400" b="1" i="0" u="none" strike="noStrike" cap="none" normalizeH="0" baseline="0" dirty="0" smtClean="0">
                <a:ln>
                  <a:noFill/>
                </a:ln>
                <a:solidFill>
                  <a:srgbClr val="006699"/>
                </a:solidFill>
                <a:effectLst/>
                <a:latin typeface="Verdana" panose="020B0604030504040204" pitchFamily="34" charset="0"/>
              </a:rPr>
              <a:t>static</a:t>
            </a:r>
            <a:r>
              <a:rPr kumimoji="0" lang="en-US" sz="2400" b="0" i="0" u="none" strike="noStrike" cap="none" normalizeH="0" baseline="0" dirty="0" smtClean="0">
                <a:ln>
                  <a:noFill/>
                </a:ln>
                <a:solidFill>
                  <a:srgbClr val="000000"/>
                </a:solidFill>
                <a:effectLst/>
                <a:latin typeface="Verdana" panose="020B0604030504040204" pitchFamily="34" charset="0"/>
              </a:rPr>
              <a:t>{</a:t>
            </a:r>
            <a:r>
              <a:rPr kumimoji="0" lang="en-US" sz="2400" b="0" i="0" u="none" strike="noStrike" cap="none" normalizeH="0" baseline="0" dirty="0" err="1" smtClean="0">
                <a:ln>
                  <a:noFill/>
                </a:ln>
                <a:solidFill>
                  <a:srgbClr val="000000"/>
                </a:solidFill>
                <a:effectLst/>
                <a:latin typeface="Verdana" panose="020B0604030504040204" pitchFamily="34" charset="0"/>
              </a:rPr>
              <a:t>System.out.println</a:t>
            </a:r>
            <a:r>
              <a:rPr kumimoji="0" lang="en-US" sz="2400" b="0" i="0" u="none" strike="noStrike" cap="none" normalizeH="0" baseline="0" dirty="0" smtClean="0">
                <a:ln>
                  <a:noFill/>
                </a:ln>
                <a:solidFill>
                  <a:srgbClr val="000000"/>
                </a:solidFill>
                <a:effectLst/>
                <a:latin typeface="Verdana" panose="020B0604030504040204" pitchFamily="34" charset="0"/>
              </a:rPr>
              <a:t>(</a:t>
            </a:r>
            <a:r>
              <a:rPr kumimoji="0" lang="en-US" sz="2400" b="0" i="0" u="none" strike="noStrike" cap="none" normalizeH="0" baseline="0" dirty="0" smtClean="0">
                <a:ln>
                  <a:noFill/>
                </a:ln>
                <a:solidFill>
                  <a:srgbClr val="0000FF"/>
                </a:solidFill>
                <a:effectLst/>
                <a:latin typeface="Verdana" panose="020B0604030504040204" pitchFamily="34" charset="0"/>
              </a:rPr>
              <a:t>"static block is invoked"</a:t>
            </a:r>
            <a:r>
              <a:rPr kumimoji="0" lang="en-US" sz="24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sz="2400" b="0" i="0" u="none" strike="noStrike" cap="none" normalizeH="0" baseline="0" dirty="0" smtClean="0">
                <a:ln>
                  <a:noFill/>
                </a:ln>
                <a:solidFill>
                  <a:srgbClr val="000000"/>
                </a:solidFill>
                <a:effectLst/>
                <a:latin typeface="Verdana" panose="020B0604030504040204" pitchFamily="34" charset="0"/>
              </a:rPr>
              <a:t>  </a:t>
            </a:r>
            <a:r>
              <a:rPr kumimoji="0" lang="en-US" sz="2400" b="1" i="0" u="none" strike="noStrike" cap="none" normalizeH="0" baseline="0" dirty="0" smtClean="0">
                <a:ln>
                  <a:noFill/>
                </a:ln>
                <a:solidFill>
                  <a:srgbClr val="006699"/>
                </a:solidFill>
                <a:effectLst/>
                <a:latin typeface="Verdana" panose="020B0604030504040204" pitchFamily="34" charset="0"/>
              </a:rPr>
              <a:t>public</a:t>
            </a:r>
            <a:r>
              <a:rPr kumimoji="0" lang="en-US" sz="2400" b="0" i="0" u="none" strike="noStrike" cap="none" normalizeH="0" baseline="0" dirty="0" smtClean="0">
                <a:ln>
                  <a:noFill/>
                </a:ln>
                <a:solidFill>
                  <a:srgbClr val="000000"/>
                </a:solidFill>
                <a:effectLst/>
                <a:latin typeface="Verdana" panose="020B0604030504040204" pitchFamily="34" charset="0"/>
              </a:rPr>
              <a:t> </a:t>
            </a:r>
            <a:r>
              <a:rPr kumimoji="0" lang="en-US" sz="2400" b="1" i="0" u="none" strike="noStrike" cap="none" normalizeH="0" baseline="0" dirty="0" smtClean="0">
                <a:ln>
                  <a:noFill/>
                </a:ln>
                <a:solidFill>
                  <a:srgbClr val="006699"/>
                </a:solidFill>
                <a:effectLst/>
                <a:latin typeface="Verdana" panose="020B0604030504040204" pitchFamily="34" charset="0"/>
              </a:rPr>
              <a:t>static</a:t>
            </a:r>
            <a:r>
              <a:rPr kumimoji="0" lang="en-US" sz="2400" b="0" i="0" u="none" strike="noStrike" cap="none" normalizeH="0" baseline="0" dirty="0" smtClean="0">
                <a:ln>
                  <a:noFill/>
                </a:ln>
                <a:solidFill>
                  <a:srgbClr val="000000"/>
                </a:solidFill>
                <a:effectLst/>
                <a:latin typeface="Verdana" panose="020B0604030504040204" pitchFamily="34" charset="0"/>
              </a:rPr>
              <a:t> </a:t>
            </a:r>
            <a:r>
              <a:rPr kumimoji="0" lang="en-US" sz="2400" b="1" i="0" u="none" strike="noStrike" cap="none" normalizeH="0" baseline="0" dirty="0" smtClean="0">
                <a:ln>
                  <a:noFill/>
                </a:ln>
                <a:solidFill>
                  <a:srgbClr val="006699"/>
                </a:solidFill>
                <a:effectLst/>
                <a:latin typeface="Verdana" panose="020B0604030504040204" pitchFamily="34" charset="0"/>
              </a:rPr>
              <a:t>void</a:t>
            </a:r>
            <a:r>
              <a:rPr kumimoji="0" lang="en-US" sz="2400" b="0" i="0" u="none" strike="noStrike" cap="none" normalizeH="0" baseline="0" dirty="0" smtClean="0">
                <a:ln>
                  <a:noFill/>
                </a:ln>
                <a:solidFill>
                  <a:srgbClr val="000000"/>
                </a:solidFill>
                <a:effectLst/>
                <a:latin typeface="Verdana" panose="020B0604030504040204" pitchFamily="34" charset="0"/>
              </a:rPr>
              <a:t> main(String </a:t>
            </a:r>
            <a:r>
              <a:rPr kumimoji="0" lang="en-US" sz="2400" b="0" i="0" u="none" strike="noStrike" cap="none" normalizeH="0" baseline="0" dirty="0" err="1" smtClean="0">
                <a:ln>
                  <a:noFill/>
                </a:ln>
                <a:solidFill>
                  <a:srgbClr val="000000"/>
                </a:solidFill>
                <a:effectLst/>
                <a:latin typeface="Verdana" panose="020B0604030504040204" pitchFamily="34" charset="0"/>
              </a:rPr>
              <a:t>args</a:t>
            </a:r>
            <a:r>
              <a:rPr kumimoji="0" lang="en-US" sz="24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sz="2400" b="0" i="0" u="none" strike="noStrike" cap="none" normalizeH="0" baseline="0" dirty="0" smtClean="0">
                <a:ln>
                  <a:noFill/>
                </a:ln>
                <a:solidFill>
                  <a:srgbClr val="000000"/>
                </a:solidFill>
                <a:effectLst/>
                <a:latin typeface="Verdana" panose="020B0604030504040204" pitchFamily="34" charset="0"/>
              </a:rPr>
              <a:t>   </a:t>
            </a:r>
            <a:r>
              <a:rPr kumimoji="0" lang="en-US" sz="2400" b="0" i="0" u="none" strike="noStrike" cap="none" normalizeH="0" baseline="0" dirty="0" err="1" smtClean="0">
                <a:ln>
                  <a:noFill/>
                </a:ln>
                <a:solidFill>
                  <a:srgbClr val="000000"/>
                </a:solidFill>
                <a:effectLst/>
                <a:latin typeface="Verdana" panose="020B0604030504040204" pitchFamily="34" charset="0"/>
              </a:rPr>
              <a:t>System.out.println</a:t>
            </a:r>
            <a:r>
              <a:rPr kumimoji="0" lang="en-US" sz="2400" b="0" i="0" u="none" strike="noStrike" cap="none" normalizeH="0" baseline="0" dirty="0" smtClean="0">
                <a:ln>
                  <a:noFill/>
                </a:ln>
                <a:solidFill>
                  <a:srgbClr val="000000"/>
                </a:solidFill>
                <a:effectLst/>
                <a:latin typeface="Verdana" panose="020B0604030504040204" pitchFamily="34" charset="0"/>
              </a:rPr>
              <a:t>(</a:t>
            </a:r>
            <a:r>
              <a:rPr kumimoji="0" lang="en-US" sz="2400" b="0" i="0" u="none" strike="noStrike" cap="none" normalizeH="0" baseline="0" dirty="0" smtClean="0">
                <a:ln>
                  <a:noFill/>
                </a:ln>
                <a:solidFill>
                  <a:srgbClr val="0000FF"/>
                </a:solidFill>
                <a:effectLst/>
                <a:latin typeface="Verdana" panose="020B0604030504040204" pitchFamily="34" charset="0"/>
              </a:rPr>
              <a:t>"Hello main"</a:t>
            </a:r>
            <a:r>
              <a:rPr kumimoji="0" lang="en-US" sz="24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sz="2400" b="0" i="0" u="none" strike="noStrike" cap="none" normalizeH="0" baseline="0" dirty="0" smtClean="0">
                <a:ln>
                  <a:noFill/>
                </a:ln>
                <a:solidFill>
                  <a:srgbClr val="000000"/>
                </a:solidFill>
                <a:effectLst/>
                <a:latin typeface="Verdana" panose="020B0604030504040204" pitchFamily="34" charset="0"/>
              </a:rPr>
              <a:t>  }  </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sz="24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400" b="1" i="0" u="none" strike="noStrike" cap="none" normalizeH="0" baseline="0" dirty="0" smtClean="0">
                <a:ln>
                  <a:noFill/>
                </a:ln>
                <a:solidFill>
                  <a:srgbClr val="FFFFFF"/>
                </a:solidFill>
                <a:effectLst/>
                <a:latin typeface="Verdana" panose="020B0604030504040204" pitchFamily="34" charset="0"/>
                <a:hlinkClick r:id="rId2"/>
              </a:rPr>
              <a:t>Test it Now</a:t>
            </a:r>
            <a:endParaRPr kumimoji="0" lang="en-US"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800" b="0" i="0" u="none" strike="noStrike" cap="none" normalizeH="0" baseline="0" dirty="0" err="1" smtClean="0">
                <a:ln>
                  <a:noFill/>
                </a:ln>
                <a:solidFill>
                  <a:srgbClr val="000000"/>
                </a:solidFill>
                <a:effectLst/>
                <a:latin typeface="Arial Unicode MS" panose="020B0604020202020204" pitchFamily="34" charset="-128"/>
              </a:rPr>
              <a:t>Output:static</a:t>
            </a:r>
            <a:r>
              <a:rPr kumimoji="0" lang="en-US" sz="2800" b="0" i="0" u="none" strike="noStrike" cap="none" normalizeH="0" baseline="0" dirty="0" smtClean="0">
                <a:ln>
                  <a:noFill/>
                </a:ln>
                <a:solidFill>
                  <a:srgbClr val="000000"/>
                </a:solidFill>
                <a:effectLst/>
                <a:latin typeface="Arial Unicode MS" panose="020B0604020202020204" pitchFamily="34" charset="-128"/>
              </a:rPr>
              <a:t> block is invoked Hello main</a:t>
            </a:r>
            <a:endParaRPr kumimoji="0" lang="en-US" sz="5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693907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51678" y="591127"/>
            <a:ext cx="10413058" cy="5709228"/>
          </a:xfrm>
          <a:prstGeom prst="rect">
            <a:avLst/>
          </a:prstGeom>
        </p:spPr>
      </p:pic>
    </p:spTree>
    <p:extLst>
      <p:ext uri="{BB962C8B-B14F-4D97-AF65-F5344CB8AC3E}">
        <p14:creationId xmlns:p14="http://schemas.microsoft.com/office/powerpoint/2010/main" val="410132767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smtClean="0"/>
              <a:t>We can use testing or </a:t>
            </a:r>
            <a:r>
              <a:rPr lang="en-US" sz="3200" dirty="0" err="1" smtClean="0"/>
              <a:t>junit</a:t>
            </a:r>
            <a:r>
              <a:rPr lang="en-US" sz="3200" dirty="0" smtClean="0"/>
              <a:t> - @ test annotation and replace main methods</a:t>
            </a:r>
            <a:endParaRPr lang="en-US" sz="3200" dirty="0"/>
          </a:p>
        </p:txBody>
      </p:sp>
      <p:sp>
        <p:nvSpPr>
          <p:cNvPr id="4" name="Rectangle 2"/>
          <p:cNvSpPr>
            <a:spLocks noGrp="1" noChangeArrowheads="1"/>
          </p:cNvSpPr>
          <p:nvPr>
            <p:ph idx="1"/>
          </p:nvPr>
        </p:nvSpPr>
        <p:spPr bwMode="auto">
          <a:xfrm>
            <a:off x="646111" y="2390656"/>
            <a:ext cx="10337766" cy="3908762"/>
          </a:xfrm>
          <a:prstGeom prst="rect">
            <a:avLst/>
          </a:prstGeom>
          <a:solidFill>
            <a:srgbClr val="66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3200" b="1" i="0" u="none" strike="noStrike" cap="none" normalizeH="0" baseline="0" dirty="0" smtClean="0">
                <a:ln>
                  <a:noFill/>
                </a:ln>
                <a:solidFill>
                  <a:srgbClr val="610B4B"/>
                </a:solidFill>
                <a:effectLst/>
                <a:latin typeface="erdana"/>
              </a:rPr>
              <a:t>Can we execute a program without main() method?</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err="1" smtClean="0">
                <a:ln>
                  <a:noFill/>
                </a:ln>
                <a:solidFill>
                  <a:srgbClr val="000000"/>
                </a:solidFill>
                <a:effectLst/>
                <a:latin typeface="Verdana" panose="020B0604030504040204" pitchFamily="34" charset="0"/>
              </a:rPr>
              <a:t>Ans</a:t>
            </a:r>
            <a:r>
              <a:rPr kumimoji="0" lang="en-US" sz="1800" b="0" i="0" u="none" strike="noStrike" cap="none" normalizeH="0" baseline="0" dirty="0" smtClean="0">
                <a:ln>
                  <a:noFill/>
                </a:ln>
                <a:solidFill>
                  <a:srgbClr val="000000"/>
                </a:solidFill>
                <a:effectLst/>
                <a:latin typeface="Verdana" panose="020B0604030504040204" pitchFamily="34" charset="0"/>
              </a:rPr>
              <a:t>) Yes, one of the way is static block but in previous version of JDK not in JDK 1.7.</a:t>
            </a:r>
            <a:endParaRPr kumimoji="0" lang="en-US"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AutoNum type="arabicPeriod"/>
              <a:tabLst/>
            </a:pPr>
            <a:r>
              <a:rPr kumimoji="0" lang="en-US" sz="1800" b="1" i="0" u="none" strike="noStrike" cap="none" normalizeH="0" baseline="0" dirty="0" smtClean="0">
                <a:ln>
                  <a:noFill/>
                </a:ln>
                <a:solidFill>
                  <a:srgbClr val="006699"/>
                </a:solidFill>
                <a:effectLst/>
                <a:latin typeface="Verdana" panose="020B0604030504040204" pitchFamily="34" charset="0"/>
              </a:rPr>
              <a:t>class</a:t>
            </a:r>
            <a:r>
              <a:rPr kumimoji="0" lang="en-US" sz="1800" b="0" i="0" u="none" strike="noStrike" cap="none" normalizeH="0" baseline="0" dirty="0" smtClean="0">
                <a:ln>
                  <a:noFill/>
                </a:ln>
                <a:solidFill>
                  <a:srgbClr val="000000"/>
                </a:solidFill>
                <a:effectLst/>
                <a:latin typeface="Verdana" panose="020B0604030504040204" pitchFamily="34" charset="0"/>
              </a:rPr>
              <a:t> A3{  </a:t>
            </a:r>
          </a:p>
          <a:p>
            <a:pPr marL="0" marR="0" lvl="0" indent="0" algn="just" defTabSz="914400" rtl="0" eaLnBrk="0" fontAlgn="base" latinLnBrk="0" hangingPunct="0">
              <a:lnSpc>
                <a:spcPct val="100000"/>
              </a:lnSpc>
              <a:spcBef>
                <a:spcPct val="0"/>
              </a:spcBef>
              <a:spcAft>
                <a:spcPct val="0"/>
              </a:spcAft>
              <a:buClrTx/>
              <a:buSzTx/>
              <a:buFontTx/>
              <a:buAutoNum type="arabicPeriod" startAt="2"/>
              <a:tabLst/>
            </a:pPr>
            <a:r>
              <a:rPr kumimoji="0" lang="en-US" sz="1800" b="0" i="0" u="none" strike="noStrike" cap="none" normalizeH="0" baseline="0" dirty="0" smtClean="0">
                <a:ln>
                  <a:noFill/>
                </a:ln>
                <a:solidFill>
                  <a:srgbClr val="000000"/>
                </a:solidFill>
                <a:effectLst/>
                <a:latin typeface="Verdana" panose="020B0604030504040204" pitchFamily="34" charset="0"/>
              </a:rPr>
              <a:t>  </a:t>
            </a:r>
            <a:r>
              <a:rPr kumimoji="0" lang="en-US" sz="1800" b="1" i="0" u="none" strike="noStrike" cap="none" normalizeH="0" baseline="0" dirty="0" smtClean="0">
                <a:ln>
                  <a:noFill/>
                </a:ln>
                <a:solidFill>
                  <a:srgbClr val="006699"/>
                </a:solidFill>
                <a:effectLst/>
                <a:latin typeface="Verdana" panose="020B0604030504040204" pitchFamily="34" charset="0"/>
              </a:rPr>
              <a:t>static</a:t>
            </a:r>
            <a:r>
              <a:rPr kumimoji="0" lang="en-US" sz="18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3"/>
              <a:tabLst/>
            </a:pPr>
            <a:r>
              <a:rPr kumimoji="0" lang="en-US" sz="1800" b="0" i="0" u="none" strike="noStrike" cap="none" normalizeH="0" baseline="0" dirty="0" smtClean="0">
                <a:ln>
                  <a:noFill/>
                </a:ln>
                <a:solidFill>
                  <a:srgbClr val="000000"/>
                </a:solidFill>
                <a:effectLst/>
                <a:latin typeface="Verdana" panose="020B0604030504040204" pitchFamily="34" charset="0"/>
              </a:rPr>
              <a:t>  </a:t>
            </a:r>
            <a:r>
              <a:rPr kumimoji="0" lang="en-US" sz="1800" b="0" i="0" u="none" strike="noStrike" cap="none" normalizeH="0" baseline="0" dirty="0" err="1" smtClean="0">
                <a:ln>
                  <a:noFill/>
                </a:ln>
                <a:solidFill>
                  <a:srgbClr val="000000"/>
                </a:solidFill>
                <a:effectLst/>
                <a:latin typeface="Verdana" panose="020B0604030504040204" pitchFamily="34" charset="0"/>
              </a:rPr>
              <a:t>System.out.println</a:t>
            </a:r>
            <a:r>
              <a:rPr kumimoji="0" lang="en-US" sz="1800" b="0" i="0" u="none" strike="noStrike" cap="none" normalizeH="0" baseline="0" dirty="0" smtClean="0">
                <a:ln>
                  <a:noFill/>
                </a:ln>
                <a:solidFill>
                  <a:srgbClr val="000000"/>
                </a:solidFill>
                <a:effectLst/>
                <a:latin typeface="Verdana" panose="020B0604030504040204" pitchFamily="34" charset="0"/>
              </a:rPr>
              <a:t>(</a:t>
            </a:r>
            <a:r>
              <a:rPr kumimoji="0" lang="en-US" sz="1800" b="0" i="0" u="none" strike="noStrike" cap="none" normalizeH="0" baseline="0" dirty="0" smtClean="0">
                <a:ln>
                  <a:noFill/>
                </a:ln>
                <a:solidFill>
                  <a:srgbClr val="0000FF"/>
                </a:solidFill>
                <a:effectLst/>
                <a:latin typeface="Verdana" panose="020B0604030504040204" pitchFamily="34" charset="0"/>
              </a:rPr>
              <a:t>"static block is invoked"</a:t>
            </a:r>
            <a:r>
              <a:rPr kumimoji="0" lang="en-US" sz="18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4"/>
              <a:tabLst/>
            </a:pPr>
            <a:r>
              <a:rPr kumimoji="0" lang="en-US" sz="1800" b="0" i="0" u="none" strike="noStrike" cap="none" normalizeH="0" baseline="0" dirty="0" smtClean="0">
                <a:ln>
                  <a:noFill/>
                </a:ln>
                <a:solidFill>
                  <a:srgbClr val="000000"/>
                </a:solidFill>
                <a:effectLst/>
                <a:latin typeface="Verdana" panose="020B0604030504040204" pitchFamily="34" charset="0"/>
              </a:rPr>
              <a:t>  </a:t>
            </a:r>
            <a:r>
              <a:rPr kumimoji="0" lang="en-US" sz="1800" b="0" i="0" u="none" strike="noStrike" cap="none" normalizeH="0" baseline="0" dirty="0" err="1" smtClean="0">
                <a:ln>
                  <a:noFill/>
                </a:ln>
                <a:solidFill>
                  <a:srgbClr val="000000"/>
                </a:solidFill>
                <a:effectLst/>
                <a:latin typeface="Verdana" panose="020B0604030504040204" pitchFamily="34" charset="0"/>
              </a:rPr>
              <a:t>System.exit</a:t>
            </a:r>
            <a:r>
              <a:rPr kumimoji="0" lang="en-US" sz="1800" b="0" i="0" u="none" strike="noStrike" cap="none" normalizeH="0" baseline="0" dirty="0" smtClean="0">
                <a:ln>
                  <a:noFill/>
                </a:ln>
                <a:solidFill>
                  <a:srgbClr val="000000"/>
                </a:solidFill>
                <a:effectLst/>
                <a:latin typeface="Verdana" panose="020B0604030504040204" pitchFamily="34" charset="0"/>
              </a:rPr>
              <a:t>(</a:t>
            </a:r>
            <a:r>
              <a:rPr kumimoji="0" lang="en-US" sz="1800" b="0" i="0" u="none" strike="noStrike" cap="none" normalizeH="0" baseline="0" dirty="0" smtClean="0">
                <a:ln>
                  <a:noFill/>
                </a:ln>
                <a:solidFill>
                  <a:srgbClr val="C00000"/>
                </a:solidFill>
                <a:effectLst/>
                <a:latin typeface="Verdana" panose="020B0604030504040204" pitchFamily="34" charset="0"/>
              </a:rPr>
              <a:t>0</a:t>
            </a:r>
            <a:r>
              <a:rPr kumimoji="0" lang="en-US" sz="18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AutoNum type="arabicPeriod" startAt="5"/>
              <a:tabLst/>
            </a:pPr>
            <a:r>
              <a:rPr kumimoji="0" lang="en-US" sz="1800" b="0" i="0" u="none" strike="noStrike" cap="none" normalizeH="0" baseline="0" dirty="0" smtClean="0">
                <a:ln>
                  <a:noFill/>
                </a:ln>
                <a:solidFill>
                  <a:srgbClr val="000000"/>
                </a:solidFill>
                <a:effectLst/>
                <a:latin typeface="Verdana" panose="020B0604030504040204" pitchFamily="34" charset="0"/>
              </a:rPr>
              <a:t>  }  </a:t>
            </a:r>
          </a:p>
          <a:p>
            <a:pPr marL="0" marR="0" lvl="0" indent="0" algn="just" defTabSz="914400" rtl="0" eaLnBrk="0" fontAlgn="base" latinLnBrk="0" hangingPunct="0">
              <a:lnSpc>
                <a:spcPct val="100000"/>
              </a:lnSpc>
              <a:spcBef>
                <a:spcPct val="0"/>
              </a:spcBef>
              <a:spcAft>
                <a:spcPct val="0"/>
              </a:spcAft>
              <a:buClrTx/>
              <a:buSzTx/>
              <a:buFontTx/>
              <a:buAutoNum type="arabicPeriod" startAt="6"/>
              <a:tabLst/>
            </a:pPr>
            <a:r>
              <a:rPr kumimoji="0" lang="en-US" sz="1800" b="0" i="0" u="none" strike="noStrike" cap="none" normalizeH="0" baseline="0" dirty="0" smtClean="0">
                <a:ln>
                  <a:noFill/>
                </a:ln>
                <a:solidFill>
                  <a:srgbClr val="000000"/>
                </a:solidFill>
                <a:effectLst/>
                <a:latin typeface="Verdana" panose="020B0604030504040204" pitchFamily="34" charset="0"/>
              </a:rPr>
              <a:t>}  </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1" i="0" u="none" strike="noStrike" cap="none" normalizeH="0" baseline="0" dirty="0" smtClean="0">
                <a:ln>
                  <a:noFill/>
                </a:ln>
                <a:solidFill>
                  <a:srgbClr val="FFFFFF"/>
                </a:solidFill>
                <a:effectLst/>
                <a:latin typeface="Verdana" panose="020B0604030504040204" pitchFamily="34" charset="0"/>
                <a:hlinkClick r:id="rId2"/>
              </a:rPr>
              <a:t>Test it Now</a:t>
            </a:r>
            <a:endParaRPr kumimoji="0" lang="en-US"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rgbClr val="000000"/>
                </a:solidFill>
                <a:effectLst/>
                <a:latin typeface="Arial Unicode MS" panose="020B0604020202020204" pitchFamily="34" charset="-128"/>
              </a:rPr>
              <a:t>Output:static</a:t>
            </a:r>
            <a:r>
              <a:rPr kumimoji="0" lang="en-US" b="0" i="0" u="none" strike="noStrike" cap="none" normalizeH="0" baseline="0" dirty="0" smtClean="0">
                <a:ln>
                  <a:noFill/>
                </a:ln>
                <a:solidFill>
                  <a:srgbClr val="000000"/>
                </a:solidFill>
                <a:effectLst/>
                <a:latin typeface="Arial Unicode MS" panose="020B0604020202020204" pitchFamily="34" charset="-128"/>
              </a:rPr>
              <a:t> block is invoked (if not JDK7) </a:t>
            </a:r>
            <a:endParaRPr kumimoji="0" lang="en-US"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1800" b="0" i="0" u="none" strike="noStrike" cap="none" normalizeH="0" baseline="0" dirty="0" smtClean="0">
                <a:ln>
                  <a:noFill/>
                </a:ln>
                <a:solidFill>
                  <a:srgbClr val="000000"/>
                </a:solidFill>
                <a:effectLst/>
                <a:latin typeface="Verdana" panose="020B0604030504040204" pitchFamily="34" charset="0"/>
              </a:rPr>
              <a:t>In JDK7 and above, output will be:</a:t>
            </a:r>
            <a:endParaRPr kumimoji="0" lang="en-US" sz="1600" b="0" i="0" u="none" strike="noStrike" cap="none" normalizeH="0" baseline="0" dirty="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err="1" smtClean="0">
                <a:ln>
                  <a:noFill/>
                </a:ln>
                <a:solidFill>
                  <a:srgbClr val="000000"/>
                </a:solidFill>
                <a:effectLst/>
                <a:latin typeface="Arial Unicode MS" panose="020B0604020202020204" pitchFamily="34" charset="-128"/>
              </a:rPr>
              <a:t>Output:Error</a:t>
            </a:r>
            <a:r>
              <a:rPr kumimoji="0" lang="en-US" b="0" i="0" u="none" strike="noStrike" cap="none" normalizeH="0" baseline="0" dirty="0" smtClean="0">
                <a:ln>
                  <a:noFill/>
                </a:ln>
                <a:solidFill>
                  <a:srgbClr val="000000"/>
                </a:solidFill>
                <a:effectLst/>
                <a:latin typeface="Arial Unicode MS" panose="020B0604020202020204" pitchFamily="34" charset="-128"/>
              </a:rPr>
              <a:t>: Main method not found in class A3, please define the main method as: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rgbClr val="000000"/>
                </a:solidFill>
                <a:effectLst/>
                <a:latin typeface="Arial Unicode MS" panose="020B0604020202020204" pitchFamily="34" charset="-128"/>
              </a:rPr>
              <a:t> public static void main(String[] </a:t>
            </a:r>
            <a:r>
              <a:rPr kumimoji="0" lang="en-US" b="0" i="0" u="none" strike="noStrike" cap="none" normalizeH="0" baseline="0" dirty="0" err="1" smtClean="0">
                <a:ln>
                  <a:noFill/>
                </a:ln>
                <a:solidFill>
                  <a:srgbClr val="000000"/>
                </a:solidFill>
                <a:effectLst/>
                <a:latin typeface="Arial Unicode MS" panose="020B0604020202020204" pitchFamily="34" charset="-128"/>
              </a:rPr>
              <a:t>args</a:t>
            </a:r>
            <a:r>
              <a:rPr kumimoji="0" lang="en-US" b="0" i="0" u="none" strike="noStrike" cap="none" normalizeH="0" baseline="0" dirty="0" smtClean="0">
                <a:ln>
                  <a:noFill/>
                </a:ln>
                <a:solidFill>
                  <a:srgbClr val="000000"/>
                </a:solidFill>
                <a:effectLst/>
                <a:latin typeface="Arial Unicode MS" panose="020B0604020202020204" pitchFamily="34" charset="-128"/>
              </a:rPr>
              <a:t>)</a:t>
            </a:r>
            <a:endParaRPr kumimoji="0" lang="en-US" sz="4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3526445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Abstract class in Java</a:t>
            </a:r>
            <a:br>
              <a:rPr lang="en-US" dirty="0"/>
            </a:br>
            <a:endParaRPr lang="en-US" dirty="0"/>
          </a:p>
        </p:txBody>
      </p:sp>
      <p:sp>
        <p:nvSpPr>
          <p:cNvPr id="3" name="Content Placeholder 2"/>
          <p:cNvSpPr>
            <a:spLocks noGrp="1"/>
          </p:cNvSpPr>
          <p:nvPr>
            <p:ph idx="1"/>
          </p:nvPr>
        </p:nvSpPr>
        <p:spPr/>
        <p:txBody>
          <a:bodyPr/>
          <a:lstStyle/>
          <a:p>
            <a:r>
              <a:rPr lang="en-US" dirty="0" smtClean="0"/>
              <a:t>Abstract mean incomplete</a:t>
            </a:r>
          </a:p>
          <a:p>
            <a:endParaRPr lang="en-US" dirty="0"/>
          </a:p>
          <a:p>
            <a:r>
              <a:rPr lang="en-US" dirty="0" smtClean="0"/>
              <a:t>A </a:t>
            </a:r>
            <a:r>
              <a:rPr lang="en-US" dirty="0"/>
              <a:t>class that is declared with abstract keyword, is known as abstract class in java. It can have abstract and non-abstract methods (method with body).</a:t>
            </a:r>
          </a:p>
          <a:p>
            <a:r>
              <a:rPr lang="en-US" dirty="0"/>
              <a:t>Before learning java abstract class, let's understand the abstraction in java first.</a:t>
            </a:r>
          </a:p>
          <a:p>
            <a:endParaRPr lang="en-US" dirty="0"/>
          </a:p>
        </p:txBody>
      </p:sp>
    </p:spTree>
    <p:extLst>
      <p:ext uri="{BB962C8B-B14F-4D97-AF65-F5344CB8AC3E}">
        <p14:creationId xmlns:p14="http://schemas.microsoft.com/office/powerpoint/2010/main" val="185532814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Abstract method</a:t>
            </a:r>
            <a:r>
              <a:rPr lang="en-US" dirty="0"/>
              <a:t/>
            </a:r>
            <a:br>
              <a:rPr lang="en-US" dirty="0"/>
            </a:br>
            <a:endParaRPr lang="en-US" dirty="0"/>
          </a:p>
        </p:txBody>
      </p:sp>
      <p:sp>
        <p:nvSpPr>
          <p:cNvPr id="3" name="Content Placeholder 2"/>
          <p:cNvSpPr>
            <a:spLocks noGrp="1"/>
          </p:cNvSpPr>
          <p:nvPr>
            <p:ph idx="1"/>
          </p:nvPr>
        </p:nvSpPr>
        <p:spPr/>
        <p:txBody>
          <a:bodyPr/>
          <a:lstStyle/>
          <a:p>
            <a:pPr fontAlgn="t"/>
            <a:r>
              <a:rPr lang="en-US" b="1" dirty="0" smtClean="0"/>
              <a:t>Nothing </a:t>
            </a:r>
            <a:r>
              <a:rPr lang="en-US" b="1" dirty="0"/>
              <a:t>inside </a:t>
            </a:r>
            <a:r>
              <a:rPr lang="en-US" b="1" dirty="0" smtClean="0"/>
              <a:t>the method name as </a:t>
            </a:r>
            <a:r>
              <a:rPr lang="en-US" b="1" dirty="0"/>
              <a:t>no description</a:t>
            </a:r>
            <a:endParaRPr lang="en-US" dirty="0"/>
          </a:p>
          <a:p>
            <a:pPr fontAlgn="t"/>
            <a:r>
              <a:rPr lang="en-US" b="1" dirty="0" smtClean="0"/>
              <a:t>Only method signature present buy no body or description.</a:t>
            </a:r>
          </a:p>
          <a:p>
            <a:pPr fontAlgn="t"/>
            <a:r>
              <a:rPr lang="en-US" b="1" dirty="0" smtClean="0"/>
              <a:t>The class which contain a abstract method is called abstract class</a:t>
            </a:r>
          </a:p>
          <a:p>
            <a:pPr fontAlgn="t"/>
            <a:r>
              <a:rPr lang="en-US" b="1" dirty="0" smtClean="0"/>
              <a:t>The word abstract means incomplete</a:t>
            </a:r>
          </a:p>
          <a:p>
            <a:pPr fontAlgn="t"/>
            <a:r>
              <a:rPr lang="en-US" b="1" dirty="0" smtClean="0"/>
              <a:t>Abstract class must be extend another class and incomplete/abstract method must be complete……..other wise 2</a:t>
            </a:r>
            <a:r>
              <a:rPr lang="en-US" b="1" baseline="30000" dirty="0" smtClean="0"/>
              <a:t>nd</a:t>
            </a:r>
            <a:r>
              <a:rPr lang="en-US" b="1" dirty="0" smtClean="0"/>
              <a:t> class will be abstract too as method not complete</a:t>
            </a:r>
            <a:endParaRPr lang="en-US" dirty="0"/>
          </a:p>
          <a:p>
            <a:endParaRPr lang="en-US" dirty="0"/>
          </a:p>
        </p:txBody>
      </p:sp>
    </p:spTree>
    <p:extLst>
      <p:ext uri="{BB962C8B-B14F-4D97-AF65-F5344CB8AC3E}">
        <p14:creationId xmlns:p14="http://schemas.microsoft.com/office/powerpoint/2010/main" val="24841415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7857" y="2466245"/>
            <a:ext cx="5736216" cy="951209"/>
          </a:xfrm>
        </p:spPr>
        <p:style>
          <a:lnRef idx="2">
            <a:schemeClr val="accent2">
              <a:shade val="50000"/>
            </a:schemeClr>
          </a:lnRef>
          <a:fillRef idx="1">
            <a:schemeClr val="accent2"/>
          </a:fillRef>
          <a:effectRef idx="0">
            <a:schemeClr val="accent2"/>
          </a:effectRef>
          <a:fontRef idx="minor">
            <a:schemeClr val="lt1"/>
          </a:fontRef>
        </p:style>
        <p:txBody>
          <a:bodyPr/>
          <a:lstStyle/>
          <a:p>
            <a:r>
              <a:rPr lang="en-US" dirty="0" smtClean="0"/>
              <a:t>Polymorphism in java</a:t>
            </a:r>
            <a:endParaRPr lang="en-US" dirty="0"/>
          </a:p>
        </p:txBody>
      </p:sp>
    </p:spTree>
    <p:extLst>
      <p:ext uri="{BB962C8B-B14F-4D97-AF65-F5344CB8AC3E}">
        <p14:creationId xmlns:p14="http://schemas.microsoft.com/office/powerpoint/2010/main" val="29369753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Polymorphism in java </a:t>
            </a:r>
            <a:endParaRPr lang="en-US" dirty="0"/>
          </a:p>
        </p:txBody>
      </p:sp>
      <p:sp>
        <p:nvSpPr>
          <p:cNvPr id="3" name="Content Placeholder 2"/>
          <p:cNvSpPr>
            <a:spLocks noGrp="1"/>
          </p:cNvSpPr>
          <p:nvPr>
            <p:ph idx="1"/>
          </p:nvPr>
        </p:nvSpPr>
        <p:spPr>
          <a:xfrm>
            <a:off x="1103312" y="2052918"/>
            <a:ext cx="10331306" cy="4195481"/>
          </a:xfrm>
        </p:spPr>
        <p:txBody>
          <a:bodyPr/>
          <a:lstStyle/>
          <a:p>
            <a:r>
              <a:rPr lang="en-US" dirty="0"/>
              <a:t>The word ‘polymorphism’ literally means ‘a state of having many shapes’ or ‘the capacity to take on different forms’. </a:t>
            </a:r>
            <a:endParaRPr lang="en-US" dirty="0" smtClean="0"/>
          </a:p>
          <a:p>
            <a:r>
              <a:rPr lang="en-US" dirty="0" smtClean="0">
                <a:solidFill>
                  <a:srgbClr val="00B0F0"/>
                </a:solidFill>
              </a:rPr>
              <a:t>Poly means many </a:t>
            </a:r>
          </a:p>
          <a:p>
            <a:r>
              <a:rPr lang="en-US" dirty="0" smtClean="0">
                <a:solidFill>
                  <a:srgbClr val="00B0F0"/>
                </a:solidFill>
              </a:rPr>
              <a:t>Morphism means form or structure</a:t>
            </a:r>
            <a:endParaRPr lang="en-US" dirty="0">
              <a:solidFill>
                <a:srgbClr val="00B0F0"/>
              </a:solidFill>
            </a:endParaRPr>
          </a:p>
          <a:p>
            <a:r>
              <a:rPr lang="en-US" dirty="0" smtClean="0"/>
              <a:t>Where to use different form/ polymorphism in java –</a:t>
            </a:r>
          </a:p>
          <a:p>
            <a:pPr lvl="1"/>
            <a:r>
              <a:rPr lang="en-US" dirty="0" smtClean="0"/>
              <a:t>Methods</a:t>
            </a:r>
          </a:p>
          <a:p>
            <a:pPr lvl="1"/>
            <a:r>
              <a:rPr lang="en-US" dirty="0" smtClean="0"/>
              <a:t>constructor</a:t>
            </a:r>
            <a:endParaRPr lang="en-US" dirty="0"/>
          </a:p>
          <a:p>
            <a:endParaRPr lang="en-US" dirty="0"/>
          </a:p>
        </p:txBody>
      </p:sp>
    </p:spTree>
    <p:extLst>
      <p:ext uri="{BB962C8B-B14F-4D97-AF65-F5344CB8AC3E}">
        <p14:creationId xmlns:p14="http://schemas.microsoft.com/office/powerpoint/2010/main" val="78687397"/>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Polymorphism in Java has two types</a:t>
            </a:r>
            <a:endParaRPr lang="en-US" dirty="0"/>
          </a:p>
        </p:txBody>
      </p:sp>
      <p:sp>
        <p:nvSpPr>
          <p:cNvPr id="3" name="Content Placeholder 2"/>
          <p:cNvSpPr>
            <a:spLocks noGrp="1"/>
          </p:cNvSpPr>
          <p:nvPr>
            <p:ph idx="1"/>
          </p:nvPr>
        </p:nvSpPr>
        <p:spPr>
          <a:xfrm>
            <a:off x="1103312" y="2052918"/>
            <a:ext cx="9666288" cy="4195481"/>
          </a:xfrm>
        </p:spPr>
        <p:txBody>
          <a:bodyPr/>
          <a:lstStyle/>
          <a:p>
            <a:r>
              <a:rPr lang="en-US" dirty="0">
                <a:solidFill>
                  <a:srgbClr val="FFC000"/>
                </a:solidFill>
              </a:rPr>
              <a:t>Method overloading </a:t>
            </a:r>
            <a:r>
              <a:rPr lang="en-US" dirty="0" smtClean="0">
                <a:solidFill>
                  <a:srgbClr val="FFC000"/>
                </a:solidFill>
              </a:rPr>
              <a:t> or Compile </a:t>
            </a:r>
            <a:r>
              <a:rPr lang="en-US" dirty="0">
                <a:solidFill>
                  <a:srgbClr val="FFC000"/>
                </a:solidFill>
              </a:rPr>
              <a:t>time polymorphism (static binding) </a:t>
            </a:r>
            <a:r>
              <a:rPr lang="en-US" dirty="0"/>
              <a:t>and </a:t>
            </a:r>
            <a:endParaRPr lang="en-US" dirty="0" smtClean="0"/>
          </a:p>
          <a:p>
            <a:r>
              <a:rPr lang="en-US" dirty="0">
                <a:solidFill>
                  <a:srgbClr val="FFC000"/>
                </a:solidFill>
              </a:rPr>
              <a:t>method overriding </a:t>
            </a:r>
            <a:r>
              <a:rPr lang="en-US" dirty="0" smtClean="0">
                <a:solidFill>
                  <a:srgbClr val="FFC000"/>
                </a:solidFill>
              </a:rPr>
              <a:t> or Runtime </a:t>
            </a:r>
            <a:r>
              <a:rPr lang="en-US" dirty="0">
                <a:solidFill>
                  <a:srgbClr val="FFC000"/>
                </a:solidFill>
              </a:rPr>
              <a:t>polymorphism (dynamic binding). </a:t>
            </a:r>
            <a:endParaRPr lang="en-US" dirty="0" smtClean="0">
              <a:solidFill>
                <a:srgbClr val="FFC000"/>
              </a:solidFill>
            </a:endParaRPr>
          </a:p>
          <a:p>
            <a:endParaRPr lang="en-US" dirty="0"/>
          </a:p>
          <a:p>
            <a:r>
              <a:rPr lang="en-US" dirty="0" smtClean="0"/>
              <a:t>Overloading in method level</a:t>
            </a:r>
          </a:p>
          <a:p>
            <a:r>
              <a:rPr lang="en-US" dirty="0" smtClean="0"/>
              <a:t>Overriding </a:t>
            </a:r>
            <a:r>
              <a:rPr lang="en-US" dirty="0"/>
              <a:t>in class level</a:t>
            </a:r>
          </a:p>
          <a:p>
            <a:endParaRPr lang="en-US" dirty="0"/>
          </a:p>
        </p:txBody>
      </p:sp>
    </p:spTree>
    <p:extLst>
      <p:ext uri="{BB962C8B-B14F-4D97-AF65-F5344CB8AC3E}">
        <p14:creationId xmlns:p14="http://schemas.microsoft.com/office/powerpoint/2010/main" val="111905581"/>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Overloading vs Overriding</a:t>
            </a:r>
            <a:endParaRPr lang="en-US" dirty="0"/>
          </a:p>
        </p:txBody>
      </p:sp>
      <p:pic>
        <p:nvPicPr>
          <p:cNvPr id="7" name="Content Placeholder 6"/>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56048" y="2225965"/>
            <a:ext cx="5398472" cy="2994724"/>
          </a:xfrm>
        </p:spPr>
      </p:pic>
      <p:pic>
        <p:nvPicPr>
          <p:cNvPr id="8" name="Content Placeholder 7"/>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9189929" y="2529296"/>
            <a:ext cx="2872762" cy="1915174"/>
          </a:xfr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61961" y="3936470"/>
            <a:ext cx="2867889" cy="2150917"/>
          </a:xfrm>
          <a:prstGeom prst="rect">
            <a:avLst/>
          </a:prstGeom>
          <a:ln w="57150">
            <a:solidFill>
              <a:schemeClr val="tx1"/>
            </a:solid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86085" y="1547293"/>
            <a:ext cx="3019640" cy="2095166"/>
          </a:xfrm>
          <a:prstGeom prst="rect">
            <a:avLst/>
          </a:prstGeom>
          <a:ln w="76200">
            <a:solidFill>
              <a:schemeClr val="tx1"/>
            </a:solidFill>
          </a:ln>
        </p:spPr>
      </p:pic>
    </p:spTree>
    <p:extLst>
      <p:ext uri="{BB962C8B-B14F-4D97-AF65-F5344CB8AC3E}">
        <p14:creationId xmlns:p14="http://schemas.microsoft.com/office/powerpoint/2010/main" val="3794879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00B0F0"/>
                </a:solidFill>
              </a:rPr>
              <a:t>Overloading </a:t>
            </a:r>
            <a:r>
              <a:rPr lang="en-US" dirty="0" smtClean="0">
                <a:solidFill>
                  <a:srgbClr val="FFC000"/>
                </a:solidFill>
              </a:rPr>
              <a:t>or </a:t>
            </a:r>
            <a:r>
              <a:rPr lang="en-US" dirty="0">
                <a:solidFill>
                  <a:srgbClr val="FFC000"/>
                </a:solidFill>
              </a:rPr>
              <a:t>Compile time </a:t>
            </a:r>
            <a:r>
              <a:rPr lang="en-US" dirty="0" smtClean="0">
                <a:solidFill>
                  <a:srgbClr val="FFC000"/>
                </a:solidFill>
              </a:rPr>
              <a:t>-</a:t>
            </a:r>
            <a:r>
              <a:rPr lang="en-US" dirty="0">
                <a:solidFill>
                  <a:srgbClr val="00B0F0"/>
                </a:solidFill>
              </a:rPr>
              <a:t> </a:t>
            </a:r>
            <a:r>
              <a:rPr lang="en-US" dirty="0" smtClean="0">
                <a:solidFill>
                  <a:srgbClr val="FF0000"/>
                </a:solidFill>
              </a:rPr>
              <a:t>criteria's</a:t>
            </a:r>
            <a:r>
              <a:rPr lang="en-US" dirty="0">
                <a:solidFill>
                  <a:srgbClr val="00B0F0"/>
                </a:solidFill>
              </a:rPr>
              <a:t/>
            </a:r>
            <a:br>
              <a:rPr lang="en-US" dirty="0">
                <a:solidFill>
                  <a:srgbClr val="00B0F0"/>
                </a:solidFill>
              </a:rPr>
            </a:br>
            <a:endParaRPr lang="en-US" dirty="0"/>
          </a:p>
        </p:txBody>
      </p:sp>
      <p:sp>
        <p:nvSpPr>
          <p:cNvPr id="6" name="Content Placeholder 5"/>
          <p:cNvSpPr>
            <a:spLocks noGrp="1"/>
          </p:cNvSpPr>
          <p:nvPr>
            <p:ph idx="1"/>
          </p:nvPr>
        </p:nvSpPr>
        <p:spPr/>
        <p:txBody>
          <a:bodyPr/>
          <a:lstStyle/>
          <a:p>
            <a:r>
              <a:rPr lang="en-US" dirty="0">
                <a:solidFill>
                  <a:srgbClr val="00B0F0"/>
                </a:solidFill>
              </a:rPr>
              <a:t>Overloading criteria </a:t>
            </a:r>
            <a:r>
              <a:rPr lang="en-US" dirty="0">
                <a:solidFill>
                  <a:srgbClr val="FFC000"/>
                </a:solidFill>
              </a:rPr>
              <a:t>or Compile time </a:t>
            </a:r>
            <a:endParaRPr lang="en-US" dirty="0">
              <a:solidFill>
                <a:srgbClr val="00B0F0"/>
              </a:solidFill>
            </a:endParaRPr>
          </a:p>
          <a:p>
            <a:pPr lvl="1"/>
            <a:r>
              <a:rPr lang="en-US" dirty="0"/>
              <a:t>Inside one class only</a:t>
            </a:r>
          </a:p>
          <a:p>
            <a:pPr lvl="1"/>
            <a:r>
              <a:rPr lang="en-US" dirty="0"/>
              <a:t>Same method or constructor name/signature</a:t>
            </a:r>
          </a:p>
          <a:p>
            <a:pPr lvl="1"/>
            <a:r>
              <a:rPr lang="en-US" dirty="0"/>
              <a:t>But only parameter change</a:t>
            </a:r>
          </a:p>
          <a:p>
            <a:pPr lvl="1"/>
            <a:r>
              <a:rPr lang="en-US" dirty="0"/>
              <a:t>Static and non static both method can use this</a:t>
            </a:r>
          </a:p>
          <a:p>
            <a:pPr lvl="1"/>
            <a:r>
              <a:rPr lang="en-US" dirty="0"/>
              <a:t>Only one Class, so no need inheritance of class</a:t>
            </a:r>
          </a:p>
          <a:p>
            <a:endParaRPr lang="en-US" dirty="0"/>
          </a:p>
        </p:txBody>
      </p:sp>
    </p:spTree>
    <p:extLst>
      <p:ext uri="{BB962C8B-B14F-4D97-AF65-F5344CB8AC3E}">
        <p14:creationId xmlns:p14="http://schemas.microsoft.com/office/powerpoint/2010/main" val="2729566561"/>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of method overloading polymorphism</a:t>
            </a:r>
            <a:endParaRPr lang="en-US" dirty="0"/>
          </a:p>
        </p:txBody>
      </p:sp>
      <p:sp>
        <p:nvSpPr>
          <p:cNvPr id="5" name="Content Placeholder 4"/>
          <p:cNvSpPr>
            <a:spLocks noGrp="1"/>
          </p:cNvSpPr>
          <p:nvPr>
            <p:ph sz="half" idx="1"/>
          </p:nvPr>
        </p:nvSpPr>
        <p:spPr>
          <a:solidFill>
            <a:schemeClr val="tx1"/>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92500" lnSpcReduction="20000"/>
          </a:bodyPr>
          <a:lstStyle/>
          <a:p>
            <a:pPr marL="0" indent="0">
              <a:spcBef>
                <a:spcPts val="0"/>
              </a:spcBef>
              <a:buNone/>
            </a:pPr>
            <a:r>
              <a:rPr lang="en-US" dirty="0">
                <a:solidFill>
                  <a:srgbClr val="101094"/>
                </a:solidFill>
                <a:latin typeface="Consolas" panose="020B0609020204030204" pitchFamily="49" charset="0"/>
                <a:ea typeface="MS Mincho"/>
                <a:cs typeface="Times New Roman" panose="02020603050405020304" pitchFamily="18" charset="0"/>
              </a:rPr>
              <a:t>class</a:t>
            </a:r>
            <a:r>
              <a:rPr lang="en-US" dirty="0">
                <a:solidFill>
                  <a:srgbClr val="303336"/>
                </a:solidFill>
                <a:latin typeface="Consolas" panose="020B0609020204030204" pitchFamily="49" charset="0"/>
                <a:ea typeface="MS Mincho"/>
                <a:cs typeface="Times New Roman" panose="02020603050405020304" pitchFamily="18" charset="0"/>
              </a:rPr>
              <a:t> </a:t>
            </a:r>
            <a:r>
              <a:rPr lang="en-US" dirty="0">
                <a:solidFill>
                  <a:srgbClr val="2B91AF"/>
                </a:solidFill>
                <a:latin typeface="Consolas" panose="020B0609020204030204" pitchFamily="49" charset="0"/>
                <a:ea typeface="MS Mincho"/>
                <a:cs typeface="Times New Roman" panose="02020603050405020304" pitchFamily="18" charset="0"/>
              </a:rPr>
              <a:t>Calculation</a:t>
            </a:r>
            <a:r>
              <a:rPr lang="en-US" dirty="0">
                <a:solidFill>
                  <a:srgbClr val="303336"/>
                </a:solidFill>
                <a:latin typeface="Consolas" panose="020B0609020204030204" pitchFamily="49" charset="0"/>
                <a:ea typeface="MS Mincho"/>
                <a:cs typeface="Times New Roman" panose="02020603050405020304" pitchFamily="18" charset="0"/>
              </a:rPr>
              <a:t> {</a:t>
            </a:r>
            <a:endParaRPr lang="en-US" sz="16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solidFill>
                  <a:srgbClr val="303336"/>
                </a:solidFill>
                <a:latin typeface="Consolas" panose="020B0609020204030204" pitchFamily="49" charset="0"/>
                <a:ea typeface="MS Mincho"/>
                <a:cs typeface="Times New Roman" panose="02020603050405020304" pitchFamily="18" charset="0"/>
              </a:rPr>
              <a:t>      </a:t>
            </a:r>
            <a:endParaRPr lang="en-US" dirty="0" smtClean="0">
              <a:solidFill>
                <a:srgbClr val="303336"/>
              </a:solidFill>
              <a:latin typeface="Consolas" panose="020B0609020204030204" pitchFamily="49" charset="0"/>
              <a:ea typeface="MS Mincho"/>
              <a:cs typeface="Times New Roman" panose="02020603050405020304" pitchFamily="18" charset="0"/>
            </a:endParaRPr>
          </a:p>
          <a:p>
            <a:pPr marL="0" indent="0">
              <a:spcBef>
                <a:spcPts val="0"/>
              </a:spcBef>
              <a:buNone/>
            </a:pPr>
            <a:r>
              <a:rPr lang="en-US" sz="1600" dirty="0">
                <a:solidFill>
                  <a:srgbClr val="303336"/>
                </a:solidFill>
                <a:latin typeface="Consolas" panose="020B0609020204030204" pitchFamily="49" charset="0"/>
                <a:ea typeface="MS Mincho"/>
                <a:cs typeface="Times New Roman" panose="02020603050405020304" pitchFamily="18" charset="0"/>
              </a:rPr>
              <a:t> </a:t>
            </a:r>
            <a:r>
              <a:rPr lang="en-US" sz="1600" dirty="0">
                <a:solidFill>
                  <a:srgbClr val="101094"/>
                </a:solidFill>
                <a:latin typeface="Consolas" panose="020B0609020204030204" pitchFamily="49" charset="0"/>
                <a:ea typeface="MS Mincho"/>
                <a:cs typeface="Times New Roman" panose="02020603050405020304" pitchFamily="18" charset="0"/>
              </a:rPr>
              <a:t>void</a:t>
            </a:r>
            <a:r>
              <a:rPr lang="en-US" sz="1600" dirty="0">
                <a:solidFill>
                  <a:srgbClr val="303336"/>
                </a:solidFill>
                <a:latin typeface="Consolas" panose="020B0609020204030204" pitchFamily="49" charset="0"/>
                <a:ea typeface="MS Mincho"/>
                <a:cs typeface="Times New Roman" panose="02020603050405020304" pitchFamily="18" charset="0"/>
              </a:rPr>
              <a:t> </a:t>
            </a:r>
            <a:r>
              <a:rPr lang="en-US" sz="1600" dirty="0" smtClean="0">
                <a:solidFill>
                  <a:srgbClr val="303336"/>
                </a:solidFill>
                <a:latin typeface="Consolas" panose="020B0609020204030204" pitchFamily="49" charset="0"/>
                <a:ea typeface="MS Mincho"/>
                <a:cs typeface="Times New Roman" panose="02020603050405020304" pitchFamily="18" charset="0"/>
              </a:rPr>
              <a:t>sum(</a:t>
            </a:r>
            <a:r>
              <a:rPr lang="en-US" sz="1600" dirty="0" err="1" smtClean="0">
                <a:solidFill>
                  <a:srgbClr val="303336"/>
                </a:solidFill>
                <a:latin typeface="Consolas" panose="020B0609020204030204" pitchFamily="49" charset="0"/>
                <a:ea typeface="MS Mincho"/>
                <a:cs typeface="Times New Roman" panose="02020603050405020304" pitchFamily="18" charset="0"/>
              </a:rPr>
              <a:t>int</a:t>
            </a:r>
            <a:r>
              <a:rPr lang="en-US" sz="1600" dirty="0" smtClean="0">
                <a:solidFill>
                  <a:srgbClr val="303336"/>
                </a:solidFill>
                <a:latin typeface="Consolas" panose="020B0609020204030204" pitchFamily="49" charset="0"/>
                <a:ea typeface="MS Mincho"/>
                <a:cs typeface="Times New Roman" panose="02020603050405020304" pitchFamily="18" charset="0"/>
              </a:rPr>
              <a:t> a){</a:t>
            </a:r>
            <a:endParaRPr lang="en-US" sz="1400" dirty="0">
              <a:latin typeface="Cambria" panose="02040503050406030204" pitchFamily="18" charset="0"/>
              <a:ea typeface="MS Mincho"/>
              <a:cs typeface="Times New Roman" panose="02020603050405020304" pitchFamily="18" charset="0"/>
            </a:endParaRPr>
          </a:p>
          <a:p>
            <a:pPr marL="0" indent="0">
              <a:spcBef>
                <a:spcPts val="0"/>
              </a:spcBef>
              <a:buNone/>
            </a:pPr>
            <a:r>
              <a:rPr lang="en-US" sz="1600" dirty="0">
                <a:solidFill>
                  <a:srgbClr val="303336"/>
                </a:solidFill>
                <a:latin typeface="Consolas" panose="020B0609020204030204" pitchFamily="49" charset="0"/>
                <a:ea typeface="MS Mincho"/>
                <a:cs typeface="Times New Roman" panose="02020603050405020304" pitchFamily="18" charset="0"/>
              </a:rPr>
              <a:t>	 </a:t>
            </a:r>
            <a:r>
              <a:rPr lang="en-US" sz="1600" dirty="0" err="1" smtClean="0">
                <a:solidFill>
                  <a:srgbClr val="2B91AF"/>
                </a:solidFill>
                <a:latin typeface="Consolas" panose="020B0609020204030204" pitchFamily="49" charset="0"/>
                <a:ea typeface="MS Mincho"/>
                <a:cs typeface="Times New Roman" panose="02020603050405020304" pitchFamily="18" charset="0"/>
              </a:rPr>
              <a:t>System</a:t>
            </a:r>
            <a:r>
              <a:rPr lang="en-US" sz="1600" dirty="0" err="1" smtClean="0">
                <a:solidFill>
                  <a:srgbClr val="303336"/>
                </a:solidFill>
                <a:latin typeface="Consolas" panose="020B0609020204030204" pitchFamily="49" charset="0"/>
                <a:ea typeface="MS Mincho"/>
                <a:cs typeface="Times New Roman" panose="02020603050405020304" pitchFamily="18" charset="0"/>
              </a:rPr>
              <a:t>.out.println</a:t>
            </a:r>
            <a:r>
              <a:rPr lang="en-US" sz="1600" dirty="0" smtClean="0">
                <a:solidFill>
                  <a:srgbClr val="303336"/>
                </a:solidFill>
                <a:latin typeface="Consolas" panose="020B0609020204030204" pitchFamily="49" charset="0"/>
                <a:ea typeface="MS Mincho"/>
                <a:cs typeface="Times New Roman" panose="02020603050405020304" pitchFamily="18" charset="0"/>
              </a:rPr>
              <a:t>(a);</a:t>
            </a:r>
            <a:endParaRPr lang="en-US" sz="1400" dirty="0">
              <a:latin typeface="Cambria" panose="02040503050406030204" pitchFamily="18" charset="0"/>
              <a:ea typeface="MS Mincho"/>
              <a:cs typeface="Times New Roman" panose="02020603050405020304" pitchFamily="18" charset="0"/>
            </a:endParaRPr>
          </a:p>
          <a:p>
            <a:pPr marL="0" indent="0">
              <a:spcBef>
                <a:spcPts val="0"/>
              </a:spcBef>
              <a:buNone/>
            </a:pPr>
            <a:r>
              <a:rPr lang="en-US" sz="1600" dirty="0">
                <a:solidFill>
                  <a:srgbClr val="303336"/>
                </a:solidFill>
                <a:latin typeface="Consolas" panose="020B0609020204030204" pitchFamily="49" charset="0"/>
                <a:ea typeface="MS Mincho"/>
                <a:cs typeface="Times New Roman" panose="02020603050405020304" pitchFamily="18" charset="0"/>
              </a:rPr>
              <a:t>      }</a:t>
            </a:r>
            <a:endParaRPr lang="en-US" sz="16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solidFill>
                  <a:srgbClr val="303336"/>
                </a:solidFill>
                <a:latin typeface="Consolas" panose="020B0609020204030204" pitchFamily="49" charset="0"/>
                <a:ea typeface="MS Mincho"/>
                <a:cs typeface="Times New Roman" panose="02020603050405020304" pitchFamily="18" charset="0"/>
              </a:rPr>
              <a:t>      </a:t>
            </a:r>
            <a:r>
              <a:rPr lang="en-US" dirty="0">
                <a:solidFill>
                  <a:srgbClr val="101094"/>
                </a:solidFill>
                <a:latin typeface="Consolas" panose="020B0609020204030204" pitchFamily="49" charset="0"/>
                <a:ea typeface="MS Mincho"/>
                <a:cs typeface="Times New Roman" panose="02020603050405020304" pitchFamily="18" charset="0"/>
              </a:rPr>
              <a:t>void</a:t>
            </a:r>
            <a:r>
              <a:rPr lang="en-US" dirty="0">
                <a:solidFill>
                  <a:srgbClr val="303336"/>
                </a:solidFill>
                <a:latin typeface="Consolas" panose="020B0609020204030204" pitchFamily="49" charset="0"/>
                <a:ea typeface="MS Mincho"/>
                <a:cs typeface="Times New Roman" panose="02020603050405020304" pitchFamily="18" charset="0"/>
              </a:rPr>
              <a:t> sum(</a:t>
            </a:r>
            <a:r>
              <a:rPr lang="en-US" dirty="0" err="1">
                <a:solidFill>
                  <a:srgbClr val="101094"/>
                </a:solidFill>
                <a:latin typeface="Consolas" panose="020B0609020204030204" pitchFamily="49" charset="0"/>
                <a:ea typeface="MS Mincho"/>
                <a:cs typeface="Times New Roman" panose="02020603050405020304" pitchFamily="18" charset="0"/>
              </a:rPr>
              <a:t>int</a:t>
            </a:r>
            <a:r>
              <a:rPr lang="en-US" dirty="0">
                <a:solidFill>
                  <a:srgbClr val="303336"/>
                </a:solidFill>
                <a:latin typeface="Consolas" panose="020B0609020204030204" pitchFamily="49" charset="0"/>
                <a:ea typeface="MS Mincho"/>
                <a:cs typeface="Times New Roman" panose="02020603050405020304" pitchFamily="18" charset="0"/>
              </a:rPr>
              <a:t> </a:t>
            </a:r>
            <a:r>
              <a:rPr lang="en-US" dirty="0" err="1">
                <a:solidFill>
                  <a:srgbClr val="303336"/>
                </a:solidFill>
                <a:latin typeface="Consolas" panose="020B0609020204030204" pitchFamily="49" charset="0"/>
                <a:ea typeface="MS Mincho"/>
                <a:cs typeface="Times New Roman" panose="02020603050405020304" pitchFamily="18" charset="0"/>
              </a:rPr>
              <a:t>a,</a:t>
            </a:r>
            <a:r>
              <a:rPr lang="en-US" dirty="0" err="1">
                <a:solidFill>
                  <a:srgbClr val="101094"/>
                </a:solidFill>
                <a:latin typeface="Consolas" panose="020B0609020204030204" pitchFamily="49" charset="0"/>
                <a:ea typeface="MS Mincho"/>
                <a:cs typeface="Times New Roman" panose="02020603050405020304" pitchFamily="18" charset="0"/>
              </a:rPr>
              <a:t>int</a:t>
            </a:r>
            <a:r>
              <a:rPr lang="en-US" dirty="0">
                <a:solidFill>
                  <a:srgbClr val="303336"/>
                </a:solidFill>
                <a:latin typeface="Consolas" panose="020B0609020204030204" pitchFamily="49" charset="0"/>
                <a:ea typeface="MS Mincho"/>
                <a:cs typeface="Times New Roman" panose="02020603050405020304" pitchFamily="18" charset="0"/>
              </a:rPr>
              <a:t> b){</a:t>
            </a:r>
            <a:endParaRPr lang="en-US" sz="16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solidFill>
                  <a:srgbClr val="303336"/>
                </a:solidFill>
                <a:latin typeface="Consolas" panose="020B0609020204030204" pitchFamily="49" charset="0"/>
                <a:ea typeface="MS Mincho"/>
                <a:cs typeface="Times New Roman" panose="02020603050405020304" pitchFamily="18" charset="0"/>
              </a:rPr>
              <a:t>	 </a:t>
            </a:r>
            <a:r>
              <a:rPr lang="en-US" dirty="0" err="1">
                <a:solidFill>
                  <a:srgbClr val="2B91AF"/>
                </a:solidFill>
                <a:latin typeface="Consolas" panose="020B0609020204030204" pitchFamily="49" charset="0"/>
                <a:ea typeface="MS Mincho"/>
                <a:cs typeface="Times New Roman" panose="02020603050405020304" pitchFamily="18" charset="0"/>
              </a:rPr>
              <a:t>System</a:t>
            </a:r>
            <a:r>
              <a:rPr lang="en-US" dirty="0" err="1">
                <a:solidFill>
                  <a:srgbClr val="303336"/>
                </a:solidFill>
                <a:latin typeface="Consolas" panose="020B0609020204030204" pitchFamily="49" charset="0"/>
                <a:ea typeface="MS Mincho"/>
                <a:cs typeface="Times New Roman" panose="02020603050405020304" pitchFamily="18" charset="0"/>
              </a:rPr>
              <a:t>.out.println</a:t>
            </a:r>
            <a:r>
              <a:rPr lang="en-US" dirty="0">
                <a:solidFill>
                  <a:srgbClr val="303336"/>
                </a:solidFill>
                <a:latin typeface="Consolas" panose="020B0609020204030204" pitchFamily="49" charset="0"/>
                <a:ea typeface="MS Mincho"/>
                <a:cs typeface="Times New Roman" panose="02020603050405020304" pitchFamily="18" charset="0"/>
              </a:rPr>
              <a:t>(</a:t>
            </a:r>
            <a:r>
              <a:rPr lang="en-US" dirty="0" err="1">
                <a:solidFill>
                  <a:srgbClr val="303336"/>
                </a:solidFill>
                <a:latin typeface="Consolas" panose="020B0609020204030204" pitchFamily="49" charset="0"/>
                <a:ea typeface="MS Mincho"/>
                <a:cs typeface="Times New Roman" panose="02020603050405020304" pitchFamily="18" charset="0"/>
              </a:rPr>
              <a:t>a+b</a:t>
            </a:r>
            <a:r>
              <a:rPr lang="en-US" dirty="0">
                <a:solidFill>
                  <a:srgbClr val="303336"/>
                </a:solidFill>
                <a:latin typeface="Consolas" panose="020B0609020204030204" pitchFamily="49" charset="0"/>
                <a:ea typeface="MS Mincho"/>
                <a:cs typeface="Times New Roman" panose="02020603050405020304" pitchFamily="18" charset="0"/>
              </a:rPr>
              <a:t>);</a:t>
            </a:r>
            <a:endParaRPr lang="en-US" sz="16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solidFill>
                  <a:srgbClr val="303336"/>
                </a:solidFill>
                <a:latin typeface="Consolas" panose="020B0609020204030204" pitchFamily="49" charset="0"/>
                <a:ea typeface="MS Mincho"/>
                <a:cs typeface="Times New Roman" panose="02020603050405020304" pitchFamily="18" charset="0"/>
              </a:rPr>
              <a:t>      }</a:t>
            </a:r>
            <a:endParaRPr lang="en-US" sz="16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solidFill>
                  <a:srgbClr val="303336"/>
                </a:solidFill>
                <a:latin typeface="Consolas" panose="020B0609020204030204" pitchFamily="49" charset="0"/>
                <a:ea typeface="MS Mincho"/>
                <a:cs typeface="Times New Roman" panose="02020603050405020304" pitchFamily="18" charset="0"/>
              </a:rPr>
              <a:t> </a:t>
            </a:r>
            <a:endParaRPr lang="en-US" sz="16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solidFill>
                  <a:srgbClr val="303336"/>
                </a:solidFill>
                <a:latin typeface="Consolas" panose="020B0609020204030204" pitchFamily="49" charset="0"/>
                <a:ea typeface="MS Mincho"/>
                <a:cs typeface="Times New Roman" panose="02020603050405020304" pitchFamily="18" charset="0"/>
              </a:rPr>
              <a:t>     </a:t>
            </a:r>
            <a:r>
              <a:rPr lang="en-US" dirty="0">
                <a:solidFill>
                  <a:srgbClr val="101094"/>
                </a:solidFill>
                <a:latin typeface="Consolas" panose="020B0609020204030204" pitchFamily="49" charset="0"/>
                <a:ea typeface="MS Mincho"/>
                <a:cs typeface="Times New Roman" panose="02020603050405020304" pitchFamily="18" charset="0"/>
              </a:rPr>
              <a:t>void</a:t>
            </a:r>
            <a:r>
              <a:rPr lang="en-US" dirty="0">
                <a:solidFill>
                  <a:srgbClr val="303336"/>
                </a:solidFill>
                <a:latin typeface="Consolas" panose="020B0609020204030204" pitchFamily="49" charset="0"/>
                <a:ea typeface="MS Mincho"/>
                <a:cs typeface="Times New Roman" panose="02020603050405020304" pitchFamily="18" charset="0"/>
              </a:rPr>
              <a:t> sum(</a:t>
            </a:r>
            <a:r>
              <a:rPr lang="en-US" dirty="0" err="1">
                <a:solidFill>
                  <a:srgbClr val="101094"/>
                </a:solidFill>
                <a:latin typeface="Consolas" panose="020B0609020204030204" pitchFamily="49" charset="0"/>
                <a:ea typeface="MS Mincho"/>
                <a:cs typeface="Times New Roman" panose="02020603050405020304" pitchFamily="18" charset="0"/>
              </a:rPr>
              <a:t>int</a:t>
            </a:r>
            <a:r>
              <a:rPr lang="en-US" dirty="0">
                <a:solidFill>
                  <a:srgbClr val="303336"/>
                </a:solidFill>
                <a:latin typeface="Consolas" panose="020B0609020204030204" pitchFamily="49" charset="0"/>
                <a:ea typeface="MS Mincho"/>
                <a:cs typeface="Times New Roman" panose="02020603050405020304" pitchFamily="18" charset="0"/>
              </a:rPr>
              <a:t> </a:t>
            </a:r>
            <a:r>
              <a:rPr lang="en-US" dirty="0" err="1">
                <a:solidFill>
                  <a:srgbClr val="303336"/>
                </a:solidFill>
                <a:latin typeface="Consolas" panose="020B0609020204030204" pitchFamily="49" charset="0"/>
                <a:ea typeface="MS Mincho"/>
                <a:cs typeface="Times New Roman" panose="02020603050405020304" pitchFamily="18" charset="0"/>
              </a:rPr>
              <a:t>a,</a:t>
            </a:r>
            <a:r>
              <a:rPr lang="en-US" dirty="0" err="1">
                <a:solidFill>
                  <a:srgbClr val="101094"/>
                </a:solidFill>
                <a:latin typeface="Consolas" panose="020B0609020204030204" pitchFamily="49" charset="0"/>
                <a:ea typeface="MS Mincho"/>
                <a:cs typeface="Times New Roman" panose="02020603050405020304" pitchFamily="18" charset="0"/>
              </a:rPr>
              <a:t>int</a:t>
            </a:r>
            <a:r>
              <a:rPr lang="en-US" dirty="0">
                <a:solidFill>
                  <a:srgbClr val="303336"/>
                </a:solidFill>
                <a:latin typeface="Consolas" panose="020B0609020204030204" pitchFamily="49" charset="0"/>
                <a:ea typeface="MS Mincho"/>
                <a:cs typeface="Times New Roman" panose="02020603050405020304" pitchFamily="18" charset="0"/>
              </a:rPr>
              <a:t> </a:t>
            </a:r>
            <a:r>
              <a:rPr lang="en-US" dirty="0" err="1">
                <a:solidFill>
                  <a:srgbClr val="303336"/>
                </a:solidFill>
                <a:latin typeface="Consolas" panose="020B0609020204030204" pitchFamily="49" charset="0"/>
                <a:ea typeface="MS Mincho"/>
                <a:cs typeface="Times New Roman" panose="02020603050405020304" pitchFamily="18" charset="0"/>
              </a:rPr>
              <a:t>b,</a:t>
            </a:r>
            <a:r>
              <a:rPr lang="en-US" dirty="0" err="1">
                <a:solidFill>
                  <a:srgbClr val="101094"/>
                </a:solidFill>
                <a:latin typeface="Consolas" panose="020B0609020204030204" pitchFamily="49" charset="0"/>
                <a:ea typeface="MS Mincho"/>
                <a:cs typeface="Times New Roman" panose="02020603050405020304" pitchFamily="18" charset="0"/>
              </a:rPr>
              <a:t>int</a:t>
            </a:r>
            <a:r>
              <a:rPr lang="en-US" dirty="0">
                <a:solidFill>
                  <a:srgbClr val="303336"/>
                </a:solidFill>
                <a:latin typeface="Consolas" panose="020B0609020204030204" pitchFamily="49" charset="0"/>
                <a:ea typeface="MS Mincho"/>
                <a:cs typeface="Times New Roman" panose="02020603050405020304" pitchFamily="18" charset="0"/>
              </a:rPr>
              <a:t> c){</a:t>
            </a:r>
            <a:endParaRPr lang="en-US" sz="16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solidFill>
                  <a:srgbClr val="303336"/>
                </a:solidFill>
                <a:latin typeface="Consolas" panose="020B0609020204030204" pitchFamily="49" charset="0"/>
                <a:ea typeface="MS Mincho"/>
                <a:cs typeface="Times New Roman" panose="02020603050405020304" pitchFamily="18" charset="0"/>
              </a:rPr>
              <a:t>         </a:t>
            </a:r>
            <a:r>
              <a:rPr lang="en-US" dirty="0" err="1">
                <a:solidFill>
                  <a:srgbClr val="2B91AF"/>
                </a:solidFill>
                <a:latin typeface="Consolas" panose="020B0609020204030204" pitchFamily="49" charset="0"/>
                <a:ea typeface="MS Mincho"/>
                <a:cs typeface="Times New Roman" panose="02020603050405020304" pitchFamily="18" charset="0"/>
              </a:rPr>
              <a:t>System</a:t>
            </a:r>
            <a:r>
              <a:rPr lang="en-US" dirty="0" err="1">
                <a:solidFill>
                  <a:srgbClr val="303336"/>
                </a:solidFill>
                <a:latin typeface="Consolas" panose="020B0609020204030204" pitchFamily="49" charset="0"/>
                <a:ea typeface="MS Mincho"/>
                <a:cs typeface="Times New Roman" panose="02020603050405020304" pitchFamily="18" charset="0"/>
              </a:rPr>
              <a:t>.out.println</a:t>
            </a:r>
            <a:r>
              <a:rPr lang="en-US" dirty="0">
                <a:solidFill>
                  <a:srgbClr val="303336"/>
                </a:solidFill>
                <a:latin typeface="Consolas" panose="020B0609020204030204" pitchFamily="49" charset="0"/>
                <a:ea typeface="MS Mincho"/>
                <a:cs typeface="Times New Roman" panose="02020603050405020304" pitchFamily="18" charset="0"/>
              </a:rPr>
              <a:t>(</a:t>
            </a:r>
            <a:r>
              <a:rPr lang="en-US" dirty="0" err="1">
                <a:solidFill>
                  <a:srgbClr val="303336"/>
                </a:solidFill>
                <a:latin typeface="Consolas" panose="020B0609020204030204" pitchFamily="49" charset="0"/>
                <a:ea typeface="MS Mincho"/>
                <a:cs typeface="Times New Roman" panose="02020603050405020304" pitchFamily="18" charset="0"/>
              </a:rPr>
              <a:t>a+b+c</a:t>
            </a:r>
            <a:r>
              <a:rPr lang="en-US" dirty="0">
                <a:solidFill>
                  <a:srgbClr val="303336"/>
                </a:solidFill>
                <a:latin typeface="Consolas" panose="020B0609020204030204" pitchFamily="49" charset="0"/>
                <a:ea typeface="MS Mincho"/>
                <a:cs typeface="Times New Roman" panose="02020603050405020304" pitchFamily="18" charset="0"/>
              </a:rPr>
              <a:t>);</a:t>
            </a:r>
            <a:endParaRPr lang="en-US" sz="1600" dirty="0">
              <a:latin typeface="Cambria" panose="02040503050406030204" pitchFamily="18" charset="0"/>
              <a:ea typeface="MS Mincho"/>
              <a:cs typeface="Times New Roman" panose="02020603050405020304" pitchFamily="18" charset="0"/>
            </a:endParaRPr>
          </a:p>
          <a:p>
            <a:pPr marL="0" indent="0">
              <a:spcBef>
                <a:spcPts val="0"/>
              </a:spcBef>
              <a:buNone/>
            </a:pPr>
            <a:r>
              <a:rPr lang="en-US" dirty="0">
                <a:solidFill>
                  <a:srgbClr val="303336"/>
                </a:solidFill>
                <a:latin typeface="Consolas" panose="020B0609020204030204" pitchFamily="49" charset="0"/>
                <a:ea typeface="MS Mincho"/>
                <a:cs typeface="Times New Roman" panose="02020603050405020304" pitchFamily="18" charset="0"/>
              </a:rPr>
              <a:t>     }</a:t>
            </a:r>
            <a:endParaRPr lang="en-US" sz="1600" dirty="0">
              <a:latin typeface="Cambria" panose="02040503050406030204" pitchFamily="18" charset="0"/>
              <a:ea typeface="MS Mincho"/>
              <a:cs typeface="Times New Roman" panose="02020603050405020304" pitchFamily="18" charset="0"/>
            </a:endParaRPr>
          </a:p>
          <a:p>
            <a:endParaRPr lang="en-US" dirty="0"/>
          </a:p>
        </p:txBody>
      </p:sp>
      <p:sp>
        <p:nvSpPr>
          <p:cNvPr id="6" name="Content Placeholder 5"/>
          <p:cNvSpPr>
            <a:spLocks noGrp="1"/>
          </p:cNvSpPr>
          <p:nvPr>
            <p:ph sz="half" idx="2"/>
          </p:nvPr>
        </p:nvSpPr>
        <p:spPr>
          <a:xfrm>
            <a:off x="6096000" y="2203157"/>
            <a:ext cx="5475325" cy="2709872"/>
          </a:xfrm>
          <a:solidFill>
            <a:srgbClr val="00B050"/>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a:normAutofit fontScale="92500" lnSpcReduction="20000"/>
          </a:bodyPr>
          <a:lstStyle/>
          <a:p>
            <a:pPr marL="0" indent="0">
              <a:buNone/>
            </a:pPr>
            <a:r>
              <a:rPr lang="en-US" dirty="0"/>
              <a:t> public static void main(String </a:t>
            </a:r>
            <a:r>
              <a:rPr lang="en-US" dirty="0" err="1"/>
              <a:t>args</a:t>
            </a:r>
            <a:r>
              <a:rPr lang="en-US" dirty="0"/>
              <a:t>[]) {</a:t>
            </a:r>
          </a:p>
          <a:p>
            <a:pPr marL="0" indent="0">
              <a:buNone/>
            </a:pPr>
            <a:r>
              <a:rPr lang="en-US" dirty="0"/>
              <a:t>          Calculation </a:t>
            </a:r>
            <a:r>
              <a:rPr lang="en-US" dirty="0" err="1"/>
              <a:t>obj</a:t>
            </a:r>
            <a:r>
              <a:rPr lang="en-US" dirty="0"/>
              <a:t>=new Calculation();       </a:t>
            </a:r>
          </a:p>
          <a:p>
            <a:pPr marL="0" indent="0">
              <a:buNone/>
            </a:pPr>
            <a:r>
              <a:rPr lang="en-US" dirty="0"/>
              <a:t> </a:t>
            </a:r>
            <a:r>
              <a:rPr lang="en-US" dirty="0" smtClean="0"/>
              <a:t>		</a:t>
            </a:r>
            <a:r>
              <a:rPr lang="en-US" dirty="0" err="1" smtClean="0"/>
              <a:t>obj.sum</a:t>
            </a:r>
            <a:r>
              <a:rPr lang="en-US" dirty="0" smtClean="0"/>
              <a:t>(5);     //5</a:t>
            </a:r>
          </a:p>
          <a:p>
            <a:pPr marL="0" indent="0">
              <a:buNone/>
            </a:pPr>
            <a:r>
              <a:rPr lang="en-US" dirty="0"/>
              <a:t>	</a:t>
            </a:r>
            <a:r>
              <a:rPr lang="en-US" dirty="0" smtClean="0"/>
              <a:t>	</a:t>
            </a:r>
            <a:r>
              <a:rPr lang="en-US" dirty="0" err="1" smtClean="0"/>
              <a:t>obj.sum</a:t>
            </a:r>
            <a:r>
              <a:rPr lang="en-US" dirty="0" smtClean="0"/>
              <a:t>(20,20</a:t>
            </a:r>
            <a:r>
              <a:rPr lang="en-US" dirty="0"/>
              <a:t>);     //40</a:t>
            </a:r>
            <a:endParaRPr lang="en-US" dirty="0" smtClean="0"/>
          </a:p>
          <a:p>
            <a:pPr marL="0" indent="0">
              <a:buNone/>
            </a:pPr>
            <a:r>
              <a:rPr lang="en-US" dirty="0" smtClean="0"/>
              <a:t> 		</a:t>
            </a:r>
            <a:r>
              <a:rPr lang="en-US" dirty="0" err="1" smtClean="0"/>
              <a:t>obj.sum</a:t>
            </a:r>
            <a:r>
              <a:rPr lang="en-US" dirty="0" smtClean="0"/>
              <a:t>(10,10,10</a:t>
            </a:r>
            <a:r>
              <a:rPr lang="en-US" dirty="0"/>
              <a:t>);  // 30</a:t>
            </a:r>
          </a:p>
          <a:p>
            <a:pPr marL="0" indent="0">
              <a:buNone/>
            </a:pPr>
            <a:r>
              <a:rPr lang="en-US" dirty="0"/>
              <a:t>          </a:t>
            </a:r>
          </a:p>
          <a:p>
            <a:pPr marL="0" indent="0">
              <a:buNone/>
            </a:pPr>
            <a:r>
              <a:rPr lang="en-US" dirty="0"/>
              <a:t>    }</a:t>
            </a:r>
          </a:p>
          <a:p>
            <a:pPr marL="0" indent="0">
              <a:buNone/>
            </a:pPr>
            <a:r>
              <a:rPr lang="en-US" dirty="0"/>
              <a:t> }  </a:t>
            </a:r>
          </a:p>
        </p:txBody>
      </p:sp>
      <p:sp>
        <p:nvSpPr>
          <p:cNvPr id="7" name="Rectangle 6"/>
          <p:cNvSpPr/>
          <p:nvPr/>
        </p:nvSpPr>
        <p:spPr>
          <a:xfrm>
            <a:off x="5883564" y="5193299"/>
            <a:ext cx="6096000" cy="923330"/>
          </a:xfrm>
          <a:prstGeom prst="rect">
            <a:avLst/>
          </a:prstGeom>
          <a:solidFill>
            <a:schemeClr val="bg1"/>
          </a:solidFill>
        </p:spPr>
        <p:txBody>
          <a:bodyPr>
            <a:spAutoFit/>
          </a:bodyPr>
          <a:lstStyle/>
          <a:p>
            <a:r>
              <a:rPr lang="en-US" dirty="0"/>
              <a:t>In such scenario, compiler is able to figure out the method call at compile-time that’s the reason it is known as compile time polymorphism.</a:t>
            </a:r>
          </a:p>
        </p:txBody>
      </p:sp>
    </p:spTree>
    <p:extLst>
      <p:ext uri="{BB962C8B-B14F-4D97-AF65-F5344CB8AC3E}">
        <p14:creationId xmlns:p14="http://schemas.microsoft.com/office/powerpoint/2010/main" val="103196007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b="1" dirty="0"/>
              <a:t>Dynamic Polymorphism or runtime </a:t>
            </a:r>
            <a:r>
              <a:rPr lang="en-US" b="1" dirty="0" smtClean="0"/>
              <a:t>polymorphism or </a:t>
            </a:r>
            <a:r>
              <a:rPr lang="en-US" b="1" dirty="0" smtClean="0">
                <a:solidFill>
                  <a:srgbClr val="00B050"/>
                </a:solidFill>
              </a:rPr>
              <a:t>Overriding</a:t>
            </a:r>
            <a:r>
              <a:rPr lang="en-US" b="1" dirty="0" smtClean="0"/>
              <a:t>:</a:t>
            </a:r>
            <a:r>
              <a:rPr lang="en-US" dirty="0"/>
              <a:t/>
            </a:r>
            <a:br>
              <a:rPr lang="en-US" dirty="0"/>
            </a:br>
            <a:endParaRPr lang="en-US" dirty="0"/>
          </a:p>
        </p:txBody>
      </p:sp>
      <p:sp>
        <p:nvSpPr>
          <p:cNvPr id="6" name="Content Placeholder 5"/>
          <p:cNvSpPr>
            <a:spLocks noGrp="1"/>
          </p:cNvSpPr>
          <p:nvPr>
            <p:ph idx="1"/>
          </p:nvPr>
        </p:nvSpPr>
        <p:spPr/>
        <p:txBody>
          <a:bodyPr/>
          <a:lstStyle/>
          <a:p>
            <a:r>
              <a:rPr lang="en-US" dirty="0" smtClean="0">
                <a:solidFill>
                  <a:srgbClr val="FFC000"/>
                </a:solidFill>
              </a:rPr>
              <a:t>Criteria in java</a:t>
            </a:r>
          </a:p>
          <a:p>
            <a:pPr lvl="1"/>
            <a:r>
              <a:rPr lang="en-US" dirty="0" smtClean="0"/>
              <a:t>Need </a:t>
            </a:r>
            <a:r>
              <a:rPr lang="en-US" dirty="0" smtClean="0"/>
              <a:t>at least two </a:t>
            </a:r>
            <a:r>
              <a:rPr lang="en-US" dirty="0" smtClean="0"/>
              <a:t>class (Child class </a:t>
            </a:r>
            <a:r>
              <a:rPr lang="en-US" dirty="0" err="1" smtClean="0">
                <a:solidFill>
                  <a:srgbClr val="FF0000"/>
                </a:solidFill>
              </a:rPr>
              <a:t>extands</a:t>
            </a:r>
            <a:r>
              <a:rPr lang="en-US" dirty="0" smtClean="0"/>
              <a:t> parent class)</a:t>
            </a:r>
          </a:p>
          <a:p>
            <a:pPr lvl="1"/>
            <a:r>
              <a:rPr lang="en-US" dirty="0" smtClean="0"/>
              <a:t>Use parent class same method name / signature in child class</a:t>
            </a:r>
          </a:p>
          <a:p>
            <a:pPr lvl="1"/>
            <a:r>
              <a:rPr lang="en-US" dirty="0" smtClean="0"/>
              <a:t>But method parameter also same</a:t>
            </a:r>
          </a:p>
          <a:p>
            <a:pPr lvl="1"/>
            <a:r>
              <a:rPr lang="en-US" dirty="0" smtClean="0"/>
              <a:t>Only body description will change</a:t>
            </a:r>
          </a:p>
          <a:p>
            <a:pPr lvl="1"/>
            <a:r>
              <a:rPr lang="en-US" dirty="0" smtClean="0"/>
              <a:t>Static method no need overriding or overriding not possible</a:t>
            </a:r>
          </a:p>
          <a:p>
            <a:pPr lvl="1"/>
            <a:r>
              <a:rPr lang="en-US" dirty="0" smtClean="0"/>
              <a:t>Constructor can not do overriding</a:t>
            </a:r>
            <a:endParaRPr lang="en-US" dirty="0"/>
          </a:p>
        </p:txBody>
      </p:sp>
    </p:spTree>
    <p:extLst>
      <p:ext uri="{BB962C8B-B14F-4D97-AF65-F5344CB8AC3E}">
        <p14:creationId xmlns:p14="http://schemas.microsoft.com/office/powerpoint/2010/main" val="392040983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54269" y="395008"/>
            <a:ext cx="11051404" cy="6098156"/>
          </a:xfrm>
        </p:spPr>
      </p:pic>
    </p:spTree>
    <p:extLst>
      <p:ext uri="{BB962C8B-B14F-4D97-AF65-F5344CB8AC3E}">
        <p14:creationId xmlns:p14="http://schemas.microsoft.com/office/powerpoint/2010/main" val="118682052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Usage of Java Method Overriding</a:t>
            </a:r>
            <a:br>
              <a:rPr lang="en-US" dirty="0"/>
            </a:br>
            <a:endParaRPr lang="en-US" dirty="0"/>
          </a:p>
        </p:txBody>
      </p:sp>
      <p:sp>
        <p:nvSpPr>
          <p:cNvPr id="3" name="Content Placeholder 2"/>
          <p:cNvSpPr>
            <a:spLocks noGrp="1"/>
          </p:cNvSpPr>
          <p:nvPr>
            <p:ph idx="1"/>
          </p:nvPr>
        </p:nvSpPr>
        <p:spPr/>
        <p:txBody>
          <a:bodyPr/>
          <a:lstStyle/>
          <a:p>
            <a:r>
              <a:rPr lang="en-US" dirty="0" smtClean="0"/>
              <a:t>Method </a:t>
            </a:r>
            <a:r>
              <a:rPr lang="en-US" dirty="0"/>
              <a:t>overriding is used to provide specific implementation of a method that is already provided by its super class.</a:t>
            </a:r>
          </a:p>
          <a:p>
            <a:r>
              <a:rPr lang="en-US" dirty="0"/>
              <a:t>Method overriding is used for runtime polymorphism</a:t>
            </a:r>
          </a:p>
          <a:p>
            <a:endParaRPr lang="en-US" dirty="0"/>
          </a:p>
        </p:txBody>
      </p:sp>
    </p:spTree>
    <p:extLst>
      <p:ext uri="{BB962C8B-B14F-4D97-AF65-F5344CB8AC3E}">
        <p14:creationId xmlns:p14="http://schemas.microsoft.com/office/powerpoint/2010/main" val="39740230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for Java Method Overriding</a:t>
            </a:r>
            <a:br>
              <a:rPr lang="en-US" dirty="0"/>
            </a:br>
            <a:endParaRPr lang="en-US" dirty="0"/>
          </a:p>
        </p:txBody>
      </p:sp>
      <p:sp>
        <p:nvSpPr>
          <p:cNvPr id="3" name="Content Placeholder 2"/>
          <p:cNvSpPr>
            <a:spLocks noGrp="1"/>
          </p:cNvSpPr>
          <p:nvPr>
            <p:ph idx="1"/>
          </p:nvPr>
        </p:nvSpPr>
        <p:spPr/>
        <p:txBody>
          <a:bodyPr/>
          <a:lstStyle/>
          <a:p>
            <a:r>
              <a:rPr lang="en-US" dirty="0" smtClean="0"/>
              <a:t>method </a:t>
            </a:r>
            <a:r>
              <a:rPr lang="en-US" dirty="0"/>
              <a:t>must have same name as in the parent class</a:t>
            </a:r>
          </a:p>
          <a:p>
            <a:r>
              <a:rPr lang="en-US" dirty="0"/>
              <a:t>method must have same parameter as in the parent class.</a:t>
            </a:r>
          </a:p>
          <a:p>
            <a:r>
              <a:rPr lang="en-US" dirty="0" smtClean="0"/>
              <a:t>Parent class must inheritance in child class</a:t>
            </a:r>
          </a:p>
          <a:p>
            <a:endParaRPr lang="en-US" dirty="0"/>
          </a:p>
        </p:txBody>
      </p:sp>
    </p:spTree>
    <p:extLst>
      <p:ext uri="{BB962C8B-B14F-4D97-AF65-F5344CB8AC3E}">
        <p14:creationId xmlns:p14="http://schemas.microsoft.com/office/powerpoint/2010/main" val="6021862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override static method?</a:t>
            </a:r>
            <a:br>
              <a:rPr lang="en-US" dirty="0"/>
            </a:br>
            <a:endParaRPr lang="en-US" dirty="0"/>
          </a:p>
        </p:txBody>
      </p:sp>
      <p:sp>
        <p:nvSpPr>
          <p:cNvPr id="3" name="Content Placeholder 2"/>
          <p:cNvSpPr>
            <a:spLocks noGrp="1"/>
          </p:cNvSpPr>
          <p:nvPr>
            <p:ph idx="1"/>
          </p:nvPr>
        </p:nvSpPr>
        <p:spPr/>
        <p:txBody>
          <a:bodyPr/>
          <a:lstStyle/>
          <a:p>
            <a:r>
              <a:rPr lang="en-US" dirty="0" smtClean="0"/>
              <a:t>No</a:t>
            </a:r>
            <a:r>
              <a:rPr lang="en-US" dirty="0"/>
              <a:t>, static method cannot be overridden. It can be proved by runtime polymorphism, so we will learn it later.</a:t>
            </a:r>
          </a:p>
          <a:p>
            <a:r>
              <a:rPr lang="en-US" dirty="0"/>
              <a:t>Why we cannot override static method?</a:t>
            </a:r>
          </a:p>
          <a:p>
            <a:r>
              <a:rPr lang="en-US" dirty="0"/>
              <a:t>because static method is bound with class whereas instance method is bound with object. Static belongs to class area and instance belongs to heap area.</a:t>
            </a:r>
          </a:p>
          <a:p>
            <a:endParaRPr lang="en-US" dirty="0" smtClean="0"/>
          </a:p>
          <a:p>
            <a:endParaRPr lang="en-US" dirty="0"/>
          </a:p>
        </p:txBody>
      </p:sp>
    </p:spTree>
    <p:extLst>
      <p:ext uri="{BB962C8B-B14F-4D97-AF65-F5344CB8AC3E}">
        <p14:creationId xmlns:p14="http://schemas.microsoft.com/office/powerpoint/2010/main" val="116321211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Can we override java main method?</a:t>
            </a:r>
            <a:br>
              <a:rPr lang="en-US" dirty="0"/>
            </a:br>
            <a:endParaRPr lang="en-US" dirty="0"/>
          </a:p>
        </p:txBody>
      </p:sp>
      <p:sp>
        <p:nvSpPr>
          <p:cNvPr id="3" name="Content Placeholder 2"/>
          <p:cNvSpPr>
            <a:spLocks noGrp="1"/>
          </p:cNvSpPr>
          <p:nvPr>
            <p:ph idx="1"/>
          </p:nvPr>
        </p:nvSpPr>
        <p:spPr/>
        <p:txBody>
          <a:bodyPr/>
          <a:lstStyle/>
          <a:p>
            <a:r>
              <a:rPr lang="en-US" dirty="0" smtClean="0"/>
              <a:t>No</a:t>
            </a:r>
            <a:r>
              <a:rPr lang="en-US" dirty="0"/>
              <a:t>, because main is a static method.</a:t>
            </a:r>
          </a:p>
          <a:p>
            <a:endParaRPr lang="en-US" dirty="0"/>
          </a:p>
        </p:txBody>
      </p:sp>
    </p:spTree>
    <p:extLst>
      <p:ext uri="{BB962C8B-B14F-4D97-AF65-F5344CB8AC3E}">
        <p14:creationId xmlns:p14="http://schemas.microsoft.com/office/powerpoint/2010/main" val="292568659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nvPr>
        </p:nvGraphicFramePr>
        <p:xfrm>
          <a:off x="394636" y="433137"/>
          <a:ext cx="11531064" cy="5753590"/>
        </p:xfrm>
        <a:graphic>
          <a:graphicData uri="http://schemas.openxmlformats.org/drawingml/2006/table">
            <a:tbl>
              <a:tblPr>
                <a:tableStyleId>{D7AC3CCA-C797-4891-BE02-D94E43425B78}</a:tableStyleId>
              </a:tblPr>
              <a:tblGrid>
                <a:gridCol w="4936998">
                  <a:extLst>
                    <a:ext uri="{9D8B030D-6E8A-4147-A177-3AD203B41FA5}">
                      <a16:colId xmlns:a16="http://schemas.microsoft.com/office/drawing/2014/main" val="3445188118"/>
                    </a:ext>
                  </a:extLst>
                </a:gridCol>
                <a:gridCol w="6594066">
                  <a:extLst>
                    <a:ext uri="{9D8B030D-6E8A-4147-A177-3AD203B41FA5}">
                      <a16:colId xmlns:a16="http://schemas.microsoft.com/office/drawing/2014/main" val="1342755698"/>
                    </a:ext>
                  </a:extLst>
                </a:gridCol>
              </a:tblGrid>
              <a:tr h="268268">
                <a:tc>
                  <a:txBody>
                    <a:bodyPr/>
                    <a:lstStyle/>
                    <a:p>
                      <a:pPr algn="l" fontAlgn="t"/>
                      <a:r>
                        <a:rPr lang="en-US" sz="1800" b="1" dirty="0">
                          <a:effectLst/>
                        </a:rPr>
                        <a:t>Method Overloading</a:t>
                      </a:r>
                      <a:endParaRPr lang="en-US" sz="1800" b="1" dirty="0">
                        <a:solidFill>
                          <a:srgbClr val="000000"/>
                        </a:solidFill>
                        <a:effectLst/>
                        <a:latin typeface="times new roman" panose="02020603050405020304" pitchFamily="18" charset="0"/>
                      </a:endParaRPr>
                    </a:p>
                  </a:txBody>
                  <a:tcPr marL="18082" marR="18082" marT="18082" marB="18082"/>
                </a:tc>
                <a:tc>
                  <a:txBody>
                    <a:bodyPr/>
                    <a:lstStyle/>
                    <a:p>
                      <a:pPr algn="l" fontAlgn="t"/>
                      <a:r>
                        <a:rPr lang="en-US" sz="1800" b="1" dirty="0">
                          <a:effectLst/>
                        </a:rPr>
                        <a:t>Method Overriding</a:t>
                      </a:r>
                      <a:endParaRPr lang="en-US" sz="1800" b="1" dirty="0">
                        <a:solidFill>
                          <a:srgbClr val="000000"/>
                        </a:solidFill>
                        <a:effectLst/>
                        <a:latin typeface="times new roman" panose="02020603050405020304" pitchFamily="18" charset="0"/>
                      </a:endParaRPr>
                    </a:p>
                  </a:txBody>
                  <a:tcPr marL="18082" marR="18082" marT="18082" marB="18082"/>
                </a:tc>
                <a:extLst>
                  <a:ext uri="{0D108BD9-81ED-4DB2-BD59-A6C34878D82A}">
                    <a16:rowId xmlns:a16="http://schemas.microsoft.com/office/drawing/2014/main" val="2904156239"/>
                  </a:ext>
                </a:extLst>
              </a:tr>
              <a:tr h="1298569">
                <a:tc>
                  <a:txBody>
                    <a:bodyPr/>
                    <a:lstStyle/>
                    <a:p>
                      <a:pPr algn="just" fontAlgn="t"/>
                      <a:r>
                        <a:rPr lang="en-US" sz="1800" dirty="0">
                          <a:effectLst/>
                        </a:rPr>
                        <a:t>Method overloading is used to increase the readability of the program.</a:t>
                      </a:r>
                      <a:endParaRPr lang="en-US" sz="1800" b="0" i="0" dirty="0">
                        <a:solidFill>
                          <a:srgbClr val="000000"/>
                        </a:solidFill>
                        <a:effectLst/>
                        <a:latin typeface="verdana" panose="020B0604030504040204" pitchFamily="34" charset="0"/>
                      </a:endParaRPr>
                    </a:p>
                  </a:txBody>
                  <a:tcPr marL="12055" marR="12055" marT="12055" marB="12055"/>
                </a:tc>
                <a:tc>
                  <a:txBody>
                    <a:bodyPr/>
                    <a:lstStyle/>
                    <a:p>
                      <a:pPr algn="just" fontAlgn="t"/>
                      <a:r>
                        <a:rPr lang="en-US" sz="1800">
                          <a:effectLst/>
                        </a:rPr>
                        <a:t>Method overriding is used to provide the specific implementation of the method that is already provided by its super class.</a:t>
                      </a:r>
                      <a:endParaRPr lang="en-US" sz="1800" b="0" i="0">
                        <a:solidFill>
                          <a:srgbClr val="000000"/>
                        </a:solidFill>
                        <a:effectLst/>
                        <a:latin typeface="verdana" panose="020B0604030504040204" pitchFamily="34" charset="0"/>
                      </a:endParaRPr>
                    </a:p>
                  </a:txBody>
                  <a:tcPr marL="12055" marR="12055" marT="12055" marB="12055"/>
                </a:tc>
                <a:extLst>
                  <a:ext uri="{0D108BD9-81ED-4DB2-BD59-A6C34878D82A}">
                    <a16:rowId xmlns:a16="http://schemas.microsoft.com/office/drawing/2014/main" val="1538362254"/>
                  </a:ext>
                </a:extLst>
              </a:tr>
              <a:tr h="773699">
                <a:tc>
                  <a:txBody>
                    <a:bodyPr/>
                    <a:lstStyle/>
                    <a:p>
                      <a:pPr algn="just" fontAlgn="t"/>
                      <a:r>
                        <a:rPr lang="en-US" sz="1800" dirty="0">
                          <a:effectLst/>
                        </a:rPr>
                        <a:t>Method overloading is performed within class.</a:t>
                      </a:r>
                      <a:endParaRPr lang="en-US" sz="1800" b="0" i="0" dirty="0">
                        <a:solidFill>
                          <a:srgbClr val="000000"/>
                        </a:solidFill>
                        <a:effectLst/>
                        <a:latin typeface="verdana" panose="020B0604030504040204" pitchFamily="34" charset="0"/>
                      </a:endParaRPr>
                    </a:p>
                  </a:txBody>
                  <a:tcPr marL="12055" marR="12055" marT="12055" marB="12055"/>
                </a:tc>
                <a:tc>
                  <a:txBody>
                    <a:bodyPr/>
                    <a:lstStyle/>
                    <a:p>
                      <a:pPr algn="just" fontAlgn="t"/>
                      <a:r>
                        <a:rPr lang="en-US" sz="1800" dirty="0">
                          <a:effectLst/>
                        </a:rPr>
                        <a:t>Method overriding occurs in two </a:t>
                      </a:r>
                      <a:r>
                        <a:rPr lang="en-US" sz="1800" dirty="0" smtClean="0">
                          <a:effectLst/>
                        </a:rPr>
                        <a:t>classes that </a:t>
                      </a:r>
                      <a:r>
                        <a:rPr lang="en-US" sz="1800" dirty="0">
                          <a:effectLst/>
                        </a:rPr>
                        <a:t>have IS-A (inheritance) relationship.</a:t>
                      </a:r>
                      <a:endParaRPr lang="en-US" sz="1800" b="0" i="0" dirty="0">
                        <a:solidFill>
                          <a:srgbClr val="000000"/>
                        </a:solidFill>
                        <a:effectLst/>
                        <a:latin typeface="verdana" panose="020B0604030504040204" pitchFamily="34" charset="0"/>
                      </a:endParaRPr>
                    </a:p>
                  </a:txBody>
                  <a:tcPr marL="12055" marR="12055" marT="12055" marB="12055"/>
                </a:tc>
                <a:extLst>
                  <a:ext uri="{0D108BD9-81ED-4DB2-BD59-A6C34878D82A}">
                    <a16:rowId xmlns:a16="http://schemas.microsoft.com/office/drawing/2014/main" val="417144061"/>
                  </a:ext>
                </a:extLst>
              </a:tr>
              <a:tr h="668724">
                <a:tc>
                  <a:txBody>
                    <a:bodyPr/>
                    <a:lstStyle/>
                    <a:p>
                      <a:pPr algn="just" fontAlgn="t"/>
                      <a:r>
                        <a:rPr lang="en-US" sz="1800">
                          <a:effectLst/>
                        </a:rPr>
                        <a:t>In case of method overloading, parameter must be different.</a:t>
                      </a:r>
                      <a:endParaRPr lang="en-US" sz="1800" b="0" i="0">
                        <a:solidFill>
                          <a:srgbClr val="000000"/>
                        </a:solidFill>
                        <a:effectLst/>
                        <a:latin typeface="verdana" panose="020B0604030504040204" pitchFamily="34" charset="0"/>
                      </a:endParaRPr>
                    </a:p>
                  </a:txBody>
                  <a:tcPr marL="12055" marR="12055" marT="12055" marB="12055"/>
                </a:tc>
                <a:tc>
                  <a:txBody>
                    <a:bodyPr/>
                    <a:lstStyle/>
                    <a:p>
                      <a:pPr algn="just" fontAlgn="t"/>
                      <a:r>
                        <a:rPr lang="en-US" sz="1800">
                          <a:effectLst/>
                        </a:rPr>
                        <a:t>In case of method overriding, parameter must be same.</a:t>
                      </a:r>
                      <a:endParaRPr lang="en-US" sz="1800" b="0" i="0">
                        <a:solidFill>
                          <a:srgbClr val="000000"/>
                        </a:solidFill>
                        <a:effectLst/>
                        <a:latin typeface="verdana" panose="020B0604030504040204" pitchFamily="34" charset="0"/>
                      </a:endParaRPr>
                    </a:p>
                  </a:txBody>
                  <a:tcPr marL="12055" marR="12055" marT="12055" marB="12055"/>
                </a:tc>
                <a:extLst>
                  <a:ext uri="{0D108BD9-81ED-4DB2-BD59-A6C34878D82A}">
                    <a16:rowId xmlns:a16="http://schemas.microsoft.com/office/drawing/2014/main" val="1635716"/>
                  </a:ext>
                </a:extLst>
              </a:tr>
              <a:tr h="773699">
                <a:tc>
                  <a:txBody>
                    <a:bodyPr/>
                    <a:lstStyle/>
                    <a:p>
                      <a:pPr algn="just" fontAlgn="t"/>
                      <a:r>
                        <a:rPr lang="en-US" sz="1800">
                          <a:effectLst/>
                        </a:rPr>
                        <a:t>Method overloading is the example of compile time polymorphism.</a:t>
                      </a:r>
                      <a:endParaRPr lang="en-US" sz="1800" b="0" i="0">
                        <a:solidFill>
                          <a:srgbClr val="000000"/>
                        </a:solidFill>
                        <a:effectLst/>
                        <a:latin typeface="verdana" panose="020B0604030504040204" pitchFamily="34" charset="0"/>
                      </a:endParaRPr>
                    </a:p>
                  </a:txBody>
                  <a:tcPr marL="12055" marR="12055" marT="12055" marB="12055"/>
                </a:tc>
                <a:tc>
                  <a:txBody>
                    <a:bodyPr/>
                    <a:lstStyle/>
                    <a:p>
                      <a:pPr algn="just" fontAlgn="t"/>
                      <a:r>
                        <a:rPr lang="en-US" sz="1800">
                          <a:effectLst/>
                        </a:rPr>
                        <a:t>Method overriding is the example of run time polymorphism.</a:t>
                      </a:r>
                      <a:endParaRPr lang="en-US" sz="1800" b="0" i="0">
                        <a:solidFill>
                          <a:srgbClr val="000000"/>
                        </a:solidFill>
                        <a:effectLst/>
                        <a:latin typeface="verdana" panose="020B0604030504040204" pitchFamily="34" charset="0"/>
                      </a:endParaRPr>
                    </a:p>
                  </a:txBody>
                  <a:tcPr marL="12055" marR="12055" marT="12055" marB="12055"/>
                </a:tc>
                <a:extLst>
                  <a:ext uri="{0D108BD9-81ED-4DB2-BD59-A6C34878D82A}">
                    <a16:rowId xmlns:a16="http://schemas.microsoft.com/office/drawing/2014/main" val="886784765"/>
                  </a:ext>
                </a:extLst>
              </a:tr>
              <a:tr h="1928415">
                <a:tc>
                  <a:txBody>
                    <a:bodyPr/>
                    <a:lstStyle/>
                    <a:p>
                      <a:pPr algn="just" fontAlgn="t"/>
                      <a:r>
                        <a:rPr lang="en-US" sz="1800" dirty="0">
                          <a:effectLst/>
                        </a:rPr>
                        <a:t>In java, method overloading can't be performed by changing return type of the method only. Return type can be same or different in method overloading. But you must have to change the parameter.</a:t>
                      </a:r>
                      <a:endParaRPr lang="en-US" sz="1800" b="0" i="0" dirty="0">
                        <a:solidFill>
                          <a:srgbClr val="000000"/>
                        </a:solidFill>
                        <a:effectLst/>
                        <a:latin typeface="verdana" panose="020B0604030504040204" pitchFamily="34" charset="0"/>
                      </a:endParaRPr>
                    </a:p>
                  </a:txBody>
                  <a:tcPr marL="12055" marR="12055" marT="12055" marB="12055"/>
                </a:tc>
                <a:tc>
                  <a:txBody>
                    <a:bodyPr/>
                    <a:lstStyle/>
                    <a:p>
                      <a:pPr algn="just" fontAlgn="t"/>
                      <a:r>
                        <a:rPr lang="en-US" sz="1800" dirty="0">
                          <a:effectLst/>
                        </a:rPr>
                        <a:t>Return type must be same or covariant in method overriding.</a:t>
                      </a:r>
                      <a:endParaRPr lang="en-US" sz="1800" b="0" i="0" dirty="0">
                        <a:solidFill>
                          <a:srgbClr val="000000"/>
                        </a:solidFill>
                        <a:effectLst/>
                        <a:latin typeface="verdana" panose="020B0604030504040204" pitchFamily="34" charset="0"/>
                      </a:endParaRPr>
                    </a:p>
                  </a:txBody>
                  <a:tcPr marL="12055" marR="12055" marT="12055" marB="12055"/>
                </a:tc>
                <a:extLst>
                  <a:ext uri="{0D108BD9-81ED-4DB2-BD59-A6C34878D82A}">
                    <a16:rowId xmlns:a16="http://schemas.microsoft.com/office/drawing/2014/main" val="2481261918"/>
                  </a:ext>
                </a:extLst>
              </a:tr>
            </a:tbl>
          </a:graphicData>
        </a:graphic>
      </p:graphicFrame>
    </p:spTree>
    <p:extLst>
      <p:ext uri="{BB962C8B-B14F-4D97-AF65-F5344CB8AC3E}">
        <p14:creationId xmlns:p14="http://schemas.microsoft.com/office/powerpoint/2010/main" val="17769520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909" y="147463"/>
            <a:ext cx="11850255" cy="1478570"/>
          </a:xfrm>
        </p:spPr>
        <p:txBody>
          <a:bodyPr>
            <a:normAutofit/>
          </a:bodyPr>
          <a:lstStyle/>
          <a:p>
            <a:r>
              <a:rPr lang="en-US" sz="3600" dirty="0"/>
              <a:t>Java access modifiers with method </a:t>
            </a:r>
            <a:r>
              <a:rPr lang="en-US" sz="3600" dirty="0" smtClean="0"/>
              <a:t>overriding</a:t>
            </a:r>
            <a:endParaRPr lang="en-US" sz="3600" dirty="0"/>
          </a:p>
        </p:txBody>
      </p:sp>
      <p:sp>
        <p:nvSpPr>
          <p:cNvPr id="3" name="Content Placeholder 2"/>
          <p:cNvSpPr>
            <a:spLocks noGrp="1"/>
          </p:cNvSpPr>
          <p:nvPr>
            <p:ph idx="1"/>
          </p:nvPr>
        </p:nvSpPr>
        <p:spPr>
          <a:xfrm>
            <a:off x="877456" y="1145309"/>
            <a:ext cx="10455562" cy="5338618"/>
          </a:xfrm>
          <a:solidFill>
            <a:schemeClr val="tx1"/>
          </a:solidFill>
        </p:spPr>
        <p:txBody>
          <a:bodyPr>
            <a:normAutofit fontScale="85000" lnSpcReduction="20000"/>
          </a:bodyPr>
          <a:lstStyle/>
          <a:p>
            <a:r>
              <a:rPr lang="en-US" sz="2900" b="1" dirty="0" smtClean="0">
                <a:solidFill>
                  <a:schemeClr val="bg1"/>
                </a:solidFill>
              </a:rPr>
              <a:t>If </a:t>
            </a:r>
            <a:r>
              <a:rPr lang="en-US" sz="2900" b="1" dirty="0">
                <a:solidFill>
                  <a:schemeClr val="bg1"/>
                </a:solidFill>
              </a:rPr>
              <a:t>you are overriding any method, overridden method (i.e. declared in subclass) must not be more restrictive.</a:t>
            </a:r>
          </a:p>
          <a:p>
            <a:r>
              <a:rPr lang="en-US" sz="2900" b="1" dirty="0">
                <a:solidFill>
                  <a:schemeClr val="bg1"/>
                </a:solidFill>
              </a:rPr>
              <a:t>The default modifier is more restrictive than protected. That is why there is compile time error</a:t>
            </a:r>
            <a:r>
              <a:rPr lang="en-US" sz="2900" b="1" dirty="0" smtClean="0">
                <a:solidFill>
                  <a:schemeClr val="bg1"/>
                </a:solidFill>
              </a:rPr>
              <a:t>.</a:t>
            </a:r>
          </a:p>
          <a:p>
            <a:pPr algn="just">
              <a:buFont typeface="+mj-lt"/>
              <a:buAutoNum type="arabicPeriod"/>
            </a:pP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A{  </a:t>
            </a:r>
          </a:p>
          <a:p>
            <a:pPr algn="just">
              <a:buFont typeface="+mj-lt"/>
              <a:buAutoNum type="arabicPeriod"/>
            </a:pPr>
            <a:r>
              <a:rPr lang="en-US" b="1" dirty="0">
                <a:solidFill>
                  <a:srgbClr val="006699"/>
                </a:solidFill>
                <a:latin typeface="verdana" panose="020B0604030504040204" pitchFamily="34" charset="0"/>
              </a:rPr>
              <a:t>protected</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msg</a:t>
            </a:r>
            <a:r>
              <a:rPr lang="en-US" dirty="0">
                <a:solidFill>
                  <a:srgbClr val="000000"/>
                </a:solidFill>
                <a:latin typeface="verdana" panose="020B0604030504040204" pitchFamily="34" charset="0"/>
              </a:rPr>
              <a:t>(){</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"Hello java"</a:t>
            </a:r>
            <a:r>
              <a:rPr lang="en-US" dirty="0">
                <a:solidFill>
                  <a:srgbClr val="000000"/>
                </a:solidFill>
                <a:latin typeface="verdana" panose="020B0604030504040204" pitchFamily="34" charset="0"/>
              </a:rPr>
              <a:t>);}  </a:t>
            </a:r>
          </a:p>
          <a:p>
            <a:pPr algn="just">
              <a:buFont typeface="+mj-lt"/>
              <a:buAutoNum type="arabicPeriod"/>
            </a:pPr>
            <a:r>
              <a:rPr lang="en-US" dirty="0">
                <a:solidFill>
                  <a:srgbClr val="000000"/>
                </a:solidFill>
                <a:latin typeface="verdana" panose="020B0604030504040204" pitchFamily="34" charset="0"/>
              </a:rPr>
              <a:t>}  </a:t>
            </a:r>
          </a:p>
          <a:p>
            <a:pPr algn="just">
              <a:buFont typeface="+mj-lt"/>
              <a:buAutoNum type="arabicPeriod"/>
            </a:pPr>
            <a:r>
              <a:rPr lang="en-US" dirty="0">
                <a:solidFill>
                  <a:srgbClr val="000000"/>
                </a:solidFill>
                <a:latin typeface="verdana" panose="020B0604030504040204" pitchFamily="34" charset="0"/>
              </a:rPr>
              <a:t>  </a:t>
            </a:r>
          </a:p>
          <a:p>
            <a:pPr algn="just">
              <a:buFont typeface="+mj-lt"/>
              <a:buAutoNum type="arabicPeriod"/>
            </a:pP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class</a:t>
            </a:r>
            <a:r>
              <a:rPr lang="en-US" dirty="0">
                <a:solidFill>
                  <a:srgbClr val="000000"/>
                </a:solidFill>
                <a:latin typeface="verdana" panose="020B0604030504040204" pitchFamily="34" charset="0"/>
              </a:rPr>
              <a:t> Simple </a:t>
            </a:r>
            <a:r>
              <a:rPr lang="en-US" b="1" dirty="0">
                <a:solidFill>
                  <a:srgbClr val="006699"/>
                </a:solidFill>
                <a:latin typeface="verdana" panose="020B0604030504040204" pitchFamily="34" charset="0"/>
              </a:rPr>
              <a:t>extends</a:t>
            </a:r>
            <a:r>
              <a:rPr lang="en-US" dirty="0">
                <a:solidFill>
                  <a:srgbClr val="000000"/>
                </a:solidFill>
                <a:latin typeface="verdana" panose="020B0604030504040204" pitchFamily="34" charset="0"/>
              </a:rPr>
              <a:t> A{  </a:t>
            </a:r>
          </a:p>
          <a:p>
            <a:pPr algn="just">
              <a:buFont typeface="+mj-lt"/>
              <a:buAutoNum type="arabicPeriod"/>
            </a:pP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a:t>
            </a:r>
            <a:r>
              <a:rPr lang="en-US" dirty="0" err="1">
                <a:solidFill>
                  <a:srgbClr val="000000"/>
                </a:solidFill>
                <a:latin typeface="verdana" panose="020B0604030504040204" pitchFamily="34" charset="0"/>
              </a:rPr>
              <a:t>msg</a:t>
            </a:r>
            <a:r>
              <a:rPr lang="en-US" dirty="0">
                <a:solidFill>
                  <a:srgbClr val="000000"/>
                </a:solidFill>
                <a:latin typeface="verdana" panose="020B0604030504040204" pitchFamily="34" charset="0"/>
              </a:rPr>
              <a:t>(){</a:t>
            </a:r>
            <a:r>
              <a:rPr lang="en-US" dirty="0" err="1">
                <a:solidFill>
                  <a:srgbClr val="000000"/>
                </a:solidFill>
                <a:latin typeface="verdana" panose="020B0604030504040204" pitchFamily="34" charset="0"/>
              </a:rPr>
              <a:t>System.out.println</a:t>
            </a:r>
            <a:r>
              <a:rPr lang="en-US" dirty="0">
                <a:solidFill>
                  <a:srgbClr val="000000"/>
                </a:solidFill>
                <a:latin typeface="verdana" panose="020B0604030504040204" pitchFamily="34" charset="0"/>
              </a:rPr>
              <a:t>(</a:t>
            </a:r>
            <a:r>
              <a:rPr lang="en-US" dirty="0">
                <a:solidFill>
                  <a:srgbClr val="0000FF"/>
                </a:solidFill>
                <a:latin typeface="verdana" panose="020B0604030504040204" pitchFamily="34" charset="0"/>
              </a:rPr>
              <a:t>"Hello java"</a:t>
            </a:r>
            <a:r>
              <a:rPr lang="en-US" dirty="0">
                <a:solidFill>
                  <a:srgbClr val="000000"/>
                </a:solidFill>
                <a:latin typeface="verdana" panose="020B0604030504040204" pitchFamily="34" charset="0"/>
              </a:rPr>
              <a:t>);}</a:t>
            </a:r>
            <a:r>
              <a:rPr lang="en-US" dirty="0">
                <a:solidFill>
                  <a:srgbClr val="008200"/>
                </a:solidFill>
                <a:latin typeface="verdana" panose="020B0604030504040204" pitchFamily="34" charset="0"/>
              </a:rPr>
              <a:t>//</a:t>
            </a:r>
            <a:r>
              <a:rPr lang="en-US" dirty="0" err="1">
                <a:solidFill>
                  <a:srgbClr val="008200"/>
                </a:solidFill>
                <a:latin typeface="verdana" panose="020B0604030504040204" pitchFamily="34" charset="0"/>
              </a:rPr>
              <a:t>C.T.Error</a:t>
            </a:r>
            <a:r>
              <a:rPr lang="en-US" dirty="0">
                <a:solidFill>
                  <a:srgbClr val="000000"/>
                </a:solidFill>
                <a:latin typeface="verdana" panose="020B0604030504040204" pitchFamily="34" charset="0"/>
              </a:rPr>
              <a:t>  </a:t>
            </a:r>
          </a:p>
          <a:p>
            <a:pPr algn="just">
              <a:buFont typeface="+mj-lt"/>
              <a:buAutoNum type="arabicPeriod"/>
            </a:pP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public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static</a:t>
            </a:r>
            <a:r>
              <a:rPr lang="en-US" dirty="0">
                <a:solidFill>
                  <a:srgbClr val="000000"/>
                </a:solidFill>
                <a:latin typeface="verdana" panose="020B0604030504040204" pitchFamily="34" charset="0"/>
              </a:rPr>
              <a:t> </a:t>
            </a:r>
            <a:r>
              <a:rPr lang="en-US" b="1" dirty="0">
                <a:solidFill>
                  <a:srgbClr val="006699"/>
                </a:solidFill>
                <a:latin typeface="verdana" panose="020B0604030504040204" pitchFamily="34" charset="0"/>
              </a:rPr>
              <a:t>void</a:t>
            </a:r>
            <a:r>
              <a:rPr lang="en-US" dirty="0">
                <a:solidFill>
                  <a:srgbClr val="000000"/>
                </a:solidFill>
                <a:latin typeface="verdana" panose="020B0604030504040204" pitchFamily="34" charset="0"/>
              </a:rPr>
              <a:t> main(String </a:t>
            </a:r>
            <a:r>
              <a:rPr lang="en-US" dirty="0" err="1">
                <a:solidFill>
                  <a:srgbClr val="000000"/>
                </a:solidFill>
                <a:latin typeface="verdana" panose="020B0604030504040204" pitchFamily="34" charset="0"/>
              </a:rPr>
              <a:t>args</a:t>
            </a:r>
            <a:r>
              <a:rPr lang="en-US" dirty="0">
                <a:solidFill>
                  <a:srgbClr val="000000"/>
                </a:solidFill>
                <a:latin typeface="verdana" panose="020B0604030504040204" pitchFamily="34" charset="0"/>
              </a:rPr>
              <a:t>[]){  </a:t>
            </a:r>
          </a:p>
          <a:p>
            <a:pPr algn="just">
              <a:buFont typeface="+mj-lt"/>
              <a:buAutoNum type="arabicPeriod"/>
            </a:pPr>
            <a:r>
              <a:rPr lang="en-US" dirty="0">
                <a:solidFill>
                  <a:srgbClr val="000000"/>
                </a:solidFill>
                <a:latin typeface="verdana" panose="020B0604030504040204" pitchFamily="34" charset="0"/>
              </a:rPr>
              <a:t>   Simple </a:t>
            </a:r>
            <a:r>
              <a:rPr lang="en-US" dirty="0" err="1">
                <a:solidFill>
                  <a:srgbClr val="000000"/>
                </a:solidFill>
                <a:latin typeface="verdana" panose="020B0604030504040204" pitchFamily="34" charset="0"/>
              </a:rPr>
              <a:t>obj</a:t>
            </a:r>
            <a:r>
              <a:rPr lang="en-US" dirty="0">
                <a:solidFill>
                  <a:srgbClr val="000000"/>
                </a:solidFill>
                <a:latin typeface="verdana" panose="020B0604030504040204" pitchFamily="34" charset="0"/>
              </a:rPr>
              <a:t>=</a:t>
            </a:r>
            <a:r>
              <a:rPr lang="en-US" b="1" dirty="0">
                <a:solidFill>
                  <a:srgbClr val="006699"/>
                </a:solidFill>
                <a:latin typeface="verdana" panose="020B0604030504040204" pitchFamily="34" charset="0"/>
              </a:rPr>
              <a:t>new</a:t>
            </a:r>
            <a:r>
              <a:rPr lang="en-US" dirty="0">
                <a:solidFill>
                  <a:srgbClr val="000000"/>
                </a:solidFill>
                <a:latin typeface="verdana" panose="020B0604030504040204" pitchFamily="34" charset="0"/>
              </a:rPr>
              <a:t> Simple();  </a:t>
            </a:r>
          </a:p>
          <a:p>
            <a:pPr algn="just">
              <a:buFont typeface="+mj-lt"/>
              <a:buAutoNum type="arabicPeriod"/>
            </a:pPr>
            <a:r>
              <a:rPr lang="en-US" dirty="0">
                <a:solidFill>
                  <a:srgbClr val="000000"/>
                </a:solidFill>
                <a:latin typeface="verdana" panose="020B0604030504040204" pitchFamily="34" charset="0"/>
              </a:rPr>
              <a:t>   obj.msg();  </a:t>
            </a:r>
          </a:p>
          <a:p>
            <a:pPr algn="just">
              <a:buFont typeface="+mj-lt"/>
              <a:buAutoNum type="arabicPeriod"/>
            </a:pPr>
            <a:r>
              <a:rPr lang="en-US" dirty="0">
                <a:solidFill>
                  <a:srgbClr val="000000"/>
                </a:solidFill>
                <a:latin typeface="verdana" panose="020B0604030504040204" pitchFamily="34" charset="0"/>
              </a:rPr>
              <a:t>   }  </a:t>
            </a:r>
          </a:p>
          <a:p>
            <a:pPr algn="just">
              <a:buFont typeface="+mj-lt"/>
              <a:buAutoNum type="arabicPeriod"/>
            </a:pPr>
            <a:r>
              <a:rPr lang="en-US" dirty="0">
                <a:solidFill>
                  <a:srgbClr val="000000"/>
                </a:solidFill>
                <a:latin typeface="verdana" panose="020B0604030504040204" pitchFamily="34" charset="0"/>
              </a:rPr>
              <a:t>}  </a:t>
            </a:r>
          </a:p>
          <a:p>
            <a:endParaRPr lang="en-US" dirty="0"/>
          </a:p>
          <a:p>
            <a:endParaRPr lang="en-US" dirty="0"/>
          </a:p>
        </p:txBody>
      </p:sp>
    </p:spTree>
    <p:extLst>
      <p:ext uri="{BB962C8B-B14F-4D97-AF65-F5344CB8AC3E}">
        <p14:creationId xmlns:p14="http://schemas.microsoft.com/office/powerpoint/2010/main" val="181518031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Real example of Java Method Overriding</a:t>
            </a:r>
            <a:br>
              <a:rPr lang="en-US" dirty="0"/>
            </a:br>
            <a:endParaRPr lang="en-US" dirty="0"/>
          </a:p>
        </p:txBody>
      </p:sp>
      <p:sp>
        <p:nvSpPr>
          <p:cNvPr id="3" name="Content Placeholder 2"/>
          <p:cNvSpPr>
            <a:spLocks noGrp="1"/>
          </p:cNvSpPr>
          <p:nvPr>
            <p:ph idx="1"/>
          </p:nvPr>
        </p:nvSpPr>
        <p:spPr/>
        <p:txBody>
          <a:bodyPr/>
          <a:lstStyle/>
          <a:p>
            <a:r>
              <a:rPr lang="en-US" dirty="0" smtClean="0"/>
              <a:t>Consider </a:t>
            </a:r>
            <a:r>
              <a:rPr lang="en-US" dirty="0"/>
              <a:t>a scenario, Bank is a class that provides functionality to get rate of interest. But, rate of interest varies according to banks. For example, SBI, ICICI and AXIS banks could provide 8%, 7% and 9% rate of interest.</a:t>
            </a:r>
          </a:p>
          <a:p>
            <a:endParaRPr lang="en-US" dirty="0"/>
          </a:p>
          <a:p>
            <a:r>
              <a:rPr lang="en-US" dirty="0"/>
              <a:t>Java method overriding example of bank</a:t>
            </a:r>
          </a:p>
        </p:txBody>
      </p:sp>
    </p:spTree>
    <p:extLst>
      <p:ext uri="{BB962C8B-B14F-4D97-AF65-F5344CB8AC3E}">
        <p14:creationId xmlns:p14="http://schemas.microsoft.com/office/powerpoint/2010/main" val="3539758579"/>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84656" y="147918"/>
            <a:ext cx="10890108" cy="1400530"/>
          </a:xfrm>
        </p:spPr>
        <p:txBody>
          <a:bodyPr/>
          <a:lstStyle/>
          <a:p>
            <a:r>
              <a:rPr lang="en-US" dirty="0" smtClean="0"/>
              <a:t>Method overriding need inheritance</a:t>
            </a:r>
            <a:endParaRPr lang="en-US" dirty="0"/>
          </a:p>
        </p:txBody>
      </p:sp>
      <p:pic>
        <p:nvPicPr>
          <p:cNvPr id="5122" name="Picture 2" descr="Java method overriding example of ban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36378" y="952708"/>
            <a:ext cx="11316068" cy="5288250"/>
          </a:xfrm>
          <a:prstGeom prst="rect">
            <a:avLst/>
          </a:prstGeom>
          <a:solidFill>
            <a:schemeClr val="tx1"/>
          </a:solidFill>
        </p:spPr>
      </p:pic>
      <p:sp>
        <p:nvSpPr>
          <p:cNvPr id="4" name="TextBox 3"/>
          <p:cNvSpPr txBox="1"/>
          <p:nvPr/>
        </p:nvSpPr>
        <p:spPr>
          <a:xfrm>
            <a:off x="1431636" y="4664363"/>
            <a:ext cx="2041236" cy="369332"/>
          </a:xfrm>
          <a:prstGeom prst="rect">
            <a:avLst/>
          </a:prstGeom>
          <a:solidFill>
            <a:schemeClr val="bg2"/>
          </a:solidFill>
        </p:spPr>
        <p:txBody>
          <a:bodyPr wrap="square" rtlCol="0">
            <a:spAutoFit/>
          </a:bodyPr>
          <a:lstStyle/>
          <a:p>
            <a:r>
              <a:rPr lang="en-US" dirty="0" smtClean="0"/>
              <a:t>CHEASE</a:t>
            </a:r>
            <a:endParaRPr lang="en-US" dirty="0"/>
          </a:p>
        </p:txBody>
      </p:sp>
      <p:sp>
        <p:nvSpPr>
          <p:cNvPr id="6" name="TextBox 5"/>
          <p:cNvSpPr txBox="1"/>
          <p:nvPr/>
        </p:nvSpPr>
        <p:spPr>
          <a:xfrm>
            <a:off x="4964545" y="4655065"/>
            <a:ext cx="2041236" cy="369332"/>
          </a:xfrm>
          <a:prstGeom prst="rect">
            <a:avLst/>
          </a:prstGeom>
          <a:solidFill>
            <a:schemeClr val="bg2"/>
          </a:solidFill>
        </p:spPr>
        <p:txBody>
          <a:bodyPr wrap="square" rtlCol="0">
            <a:spAutoFit/>
          </a:bodyPr>
          <a:lstStyle/>
          <a:p>
            <a:r>
              <a:rPr lang="en-US" dirty="0" smtClean="0"/>
              <a:t>BANKOFAMERICA</a:t>
            </a:r>
            <a:endParaRPr lang="en-US" dirty="0"/>
          </a:p>
        </p:txBody>
      </p:sp>
      <p:sp>
        <p:nvSpPr>
          <p:cNvPr id="7" name="TextBox 6"/>
          <p:cNvSpPr txBox="1"/>
          <p:nvPr/>
        </p:nvSpPr>
        <p:spPr>
          <a:xfrm>
            <a:off x="8862291" y="4654941"/>
            <a:ext cx="2041236" cy="369332"/>
          </a:xfrm>
          <a:prstGeom prst="rect">
            <a:avLst/>
          </a:prstGeom>
          <a:solidFill>
            <a:schemeClr val="bg2"/>
          </a:solidFill>
        </p:spPr>
        <p:txBody>
          <a:bodyPr wrap="square" rtlCol="0">
            <a:spAutoFit/>
          </a:bodyPr>
          <a:lstStyle/>
          <a:p>
            <a:r>
              <a:rPr lang="en-US" dirty="0" smtClean="0"/>
              <a:t>CITY BANK</a:t>
            </a:r>
            <a:endParaRPr lang="en-US" dirty="0"/>
          </a:p>
        </p:txBody>
      </p:sp>
    </p:spTree>
    <p:extLst>
      <p:ext uri="{BB962C8B-B14F-4D97-AF65-F5344CB8AC3E}">
        <p14:creationId xmlns:p14="http://schemas.microsoft.com/office/powerpoint/2010/main" val="172573965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44073" y="308008"/>
            <a:ext cx="9403338" cy="6015789"/>
          </a:xfrm>
          <a:solidFill>
            <a:schemeClr val="tx1"/>
          </a:solidFill>
        </p:spPr>
        <p:txBody>
          <a:bodyPr>
            <a:normAutofit/>
          </a:bodyPr>
          <a:lstStyle/>
          <a:p>
            <a:r>
              <a:rPr lang="en-US" b="1" dirty="0">
                <a:solidFill>
                  <a:schemeClr val="bg1"/>
                </a:solidFill>
              </a:rPr>
              <a:t>public class FEDRALBANK</a:t>
            </a:r>
            <a:r>
              <a:rPr lang="en-US" b="1" dirty="0" smtClean="0">
                <a:solidFill>
                  <a:schemeClr val="bg1"/>
                </a:solidFill>
              </a:rPr>
              <a:t>{</a:t>
            </a:r>
            <a:endParaRPr lang="en-US" dirty="0">
              <a:solidFill>
                <a:schemeClr val="bg1"/>
              </a:solidFill>
            </a:endParaRPr>
          </a:p>
          <a:p>
            <a:r>
              <a:rPr lang="en-US" b="1" dirty="0">
                <a:solidFill>
                  <a:schemeClr val="bg1"/>
                </a:solidFill>
              </a:rPr>
              <a:t>public </a:t>
            </a:r>
            <a:r>
              <a:rPr lang="en-US" b="1" dirty="0" err="1">
                <a:solidFill>
                  <a:schemeClr val="bg1"/>
                </a:solidFill>
              </a:rPr>
              <a:t>int</a:t>
            </a:r>
            <a:r>
              <a:rPr lang="en-US" b="1" dirty="0">
                <a:solidFill>
                  <a:schemeClr val="bg1"/>
                </a:solidFill>
              </a:rPr>
              <a:t> </a:t>
            </a:r>
            <a:r>
              <a:rPr lang="en-US" b="1" dirty="0" err="1">
                <a:solidFill>
                  <a:schemeClr val="bg1"/>
                </a:solidFill>
              </a:rPr>
              <a:t>getRateOfInterest</a:t>
            </a:r>
            <a:r>
              <a:rPr lang="en-US" b="1" dirty="0">
                <a:solidFill>
                  <a:schemeClr val="bg1"/>
                </a:solidFill>
              </a:rPr>
              <a:t>(</a:t>
            </a:r>
            <a:r>
              <a:rPr lang="en-US" b="1" dirty="0" err="1">
                <a:solidFill>
                  <a:schemeClr val="bg1"/>
                </a:solidFill>
              </a:rPr>
              <a:t>int</a:t>
            </a:r>
            <a:r>
              <a:rPr lang="en-US" b="1" dirty="0">
                <a:solidFill>
                  <a:schemeClr val="bg1"/>
                </a:solidFill>
              </a:rPr>
              <a:t> a){</a:t>
            </a:r>
          </a:p>
          <a:p>
            <a:r>
              <a:rPr lang="en-US" b="1" dirty="0">
                <a:solidFill>
                  <a:schemeClr val="bg1"/>
                </a:solidFill>
              </a:rPr>
              <a:t>return a;</a:t>
            </a:r>
          </a:p>
          <a:p>
            <a:r>
              <a:rPr lang="en-US" dirty="0" smtClean="0">
                <a:solidFill>
                  <a:schemeClr val="bg1"/>
                </a:solidFill>
              </a:rPr>
              <a:t>}}</a:t>
            </a:r>
            <a:r>
              <a:rPr lang="en-US" dirty="0">
                <a:solidFill>
                  <a:schemeClr val="bg1"/>
                </a:solidFill>
                <a:latin typeface="verdana" panose="020B0604030504040204" pitchFamily="34" charset="0"/>
              </a:rPr>
              <a:t> </a:t>
            </a:r>
          </a:p>
          <a:p>
            <a:r>
              <a:rPr lang="en-US" b="1" dirty="0">
                <a:solidFill>
                  <a:schemeClr val="bg1"/>
                </a:solidFill>
              </a:rPr>
              <a:t>public class CHEASEBANK extends FEDRALBANK</a:t>
            </a:r>
            <a:r>
              <a:rPr lang="en-US" b="1" dirty="0" smtClean="0">
                <a:solidFill>
                  <a:schemeClr val="bg1"/>
                </a:solidFill>
              </a:rPr>
              <a:t>{</a:t>
            </a:r>
            <a:endParaRPr lang="en-US" dirty="0">
              <a:solidFill>
                <a:schemeClr val="bg1"/>
              </a:solidFill>
            </a:endParaRPr>
          </a:p>
          <a:p>
            <a:r>
              <a:rPr lang="en-US" b="1" dirty="0">
                <a:solidFill>
                  <a:schemeClr val="bg1"/>
                </a:solidFill>
              </a:rPr>
              <a:t>public </a:t>
            </a:r>
            <a:r>
              <a:rPr lang="en-US" b="1" dirty="0" err="1">
                <a:solidFill>
                  <a:schemeClr val="bg1"/>
                </a:solidFill>
              </a:rPr>
              <a:t>int</a:t>
            </a:r>
            <a:r>
              <a:rPr lang="en-US" b="1" dirty="0">
                <a:solidFill>
                  <a:schemeClr val="bg1"/>
                </a:solidFill>
              </a:rPr>
              <a:t> </a:t>
            </a:r>
            <a:r>
              <a:rPr lang="en-US" b="1" dirty="0" err="1">
                <a:solidFill>
                  <a:schemeClr val="bg1"/>
                </a:solidFill>
              </a:rPr>
              <a:t>getRateOfInterest</a:t>
            </a:r>
            <a:r>
              <a:rPr lang="en-US" b="1" dirty="0">
                <a:solidFill>
                  <a:schemeClr val="bg1"/>
                </a:solidFill>
              </a:rPr>
              <a:t>(</a:t>
            </a:r>
            <a:r>
              <a:rPr lang="en-US" b="1" dirty="0" err="1">
                <a:solidFill>
                  <a:schemeClr val="bg1"/>
                </a:solidFill>
              </a:rPr>
              <a:t>int</a:t>
            </a:r>
            <a:r>
              <a:rPr lang="en-US" b="1" dirty="0">
                <a:solidFill>
                  <a:schemeClr val="bg1"/>
                </a:solidFill>
              </a:rPr>
              <a:t> a</a:t>
            </a:r>
            <a:r>
              <a:rPr lang="en-US" b="1" dirty="0" smtClean="0">
                <a:solidFill>
                  <a:schemeClr val="bg1"/>
                </a:solidFill>
              </a:rPr>
              <a:t>){</a:t>
            </a:r>
            <a:endParaRPr lang="en-US" dirty="0">
              <a:solidFill>
                <a:schemeClr val="bg1"/>
              </a:solidFill>
            </a:endParaRPr>
          </a:p>
          <a:p>
            <a:r>
              <a:rPr lang="en-US" dirty="0" err="1">
                <a:solidFill>
                  <a:schemeClr val="bg1"/>
                </a:solidFill>
              </a:rPr>
              <a:t>System.</a:t>
            </a:r>
            <a:r>
              <a:rPr lang="en-US" b="1" i="1" dirty="0" err="1">
                <a:solidFill>
                  <a:schemeClr val="bg1"/>
                </a:solidFill>
              </a:rPr>
              <a:t>out.println</a:t>
            </a:r>
            <a:r>
              <a:rPr lang="en-US" b="1" i="1" dirty="0">
                <a:solidFill>
                  <a:schemeClr val="bg1"/>
                </a:solidFill>
              </a:rPr>
              <a:t>("CHEASEBANK Interest is ::"+a</a:t>
            </a:r>
            <a:r>
              <a:rPr lang="en-US" b="1" i="1" dirty="0" smtClean="0">
                <a:solidFill>
                  <a:schemeClr val="bg1"/>
                </a:solidFill>
              </a:rPr>
              <a:t>);</a:t>
            </a:r>
            <a:endParaRPr lang="en-US" dirty="0">
              <a:solidFill>
                <a:schemeClr val="bg1"/>
              </a:solidFill>
            </a:endParaRPr>
          </a:p>
          <a:p>
            <a:r>
              <a:rPr lang="en-US" b="1" dirty="0">
                <a:solidFill>
                  <a:schemeClr val="bg1"/>
                </a:solidFill>
              </a:rPr>
              <a:t>return a;</a:t>
            </a:r>
          </a:p>
          <a:p>
            <a:r>
              <a:rPr lang="en-US" dirty="0" smtClean="0">
                <a:solidFill>
                  <a:schemeClr val="bg1"/>
                </a:solidFill>
              </a:rPr>
              <a:t>}}</a:t>
            </a:r>
          </a:p>
          <a:p>
            <a:r>
              <a:rPr lang="en-US" b="1" dirty="0">
                <a:solidFill>
                  <a:schemeClr val="bg1"/>
                </a:solidFill>
              </a:rPr>
              <a:t>public class </a:t>
            </a:r>
            <a:r>
              <a:rPr lang="en-US" b="1" dirty="0" err="1">
                <a:solidFill>
                  <a:schemeClr val="bg1"/>
                </a:solidFill>
              </a:rPr>
              <a:t>BankOfAmerica</a:t>
            </a:r>
            <a:r>
              <a:rPr lang="en-US" b="1" dirty="0">
                <a:solidFill>
                  <a:schemeClr val="bg1"/>
                </a:solidFill>
              </a:rPr>
              <a:t> </a:t>
            </a:r>
            <a:r>
              <a:rPr lang="en-US" b="1" dirty="0" smtClean="0">
                <a:solidFill>
                  <a:schemeClr val="bg1"/>
                </a:solidFill>
              </a:rPr>
              <a:t>{</a:t>
            </a:r>
            <a:endParaRPr lang="en-US" dirty="0">
              <a:solidFill>
                <a:schemeClr val="bg1"/>
              </a:solidFill>
            </a:endParaRPr>
          </a:p>
          <a:p>
            <a:r>
              <a:rPr lang="en-US" b="1" dirty="0">
                <a:solidFill>
                  <a:schemeClr val="bg1"/>
                </a:solidFill>
              </a:rPr>
              <a:t>public </a:t>
            </a:r>
            <a:r>
              <a:rPr lang="en-US" b="1" dirty="0" err="1">
                <a:solidFill>
                  <a:schemeClr val="bg1"/>
                </a:solidFill>
              </a:rPr>
              <a:t>int</a:t>
            </a:r>
            <a:r>
              <a:rPr lang="en-US" b="1" dirty="0">
                <a:solidFill>
                  <a:schemeClr val="bg1"/>
                </a:solidFill>
              </a:rPr>
              <a:t> </a:t>
            </a:r>
            <a:r>
              <a:rPr lang="en-US" b="1" dirty="0" err="1">
                <a:solidFill>
                  <a:schemeClr val="bg1"/>
                </a:solidFill>
              </a:rPr>
              <a:t>getRateOfInterest</a:t>
            </a:r>
            <a:r>
              <a:rPr lang="en-US" b="1" dirty="0">
                <a:solidFill>
                  <a:schemeClr val="bg1"/>
                </a:solidFill>
              </a:rPr>
              <a:t>(</a:t>
            </a:r>
            <a:r>
              <a:rPr lang="en-US" b="1" dirty="0" err="1">
                <a:solidFill>
                  <a:schemeClr val="bg1"/>
                </a:solidFill>
              </a:rPr>
              <a:t>int</a:t>
            </a:r>
            <a:r>
              <a:rPr lang="en-US" b="1" dirty="0">
                <a:solidFill>
                  <a:schemeClr val="bg1"/>
                </a:solidFill>
              </a:rPr>
              <a:t> </a:t>
            </a:r>
            <a:r>
              <a:rPr lang="en-US" b="1" dirty="0" smtClean="0">
                <a:solidFill>
                  <a:schemeClr val="bg1"/>
                </a:solidFill>
              </a:rPr>
              <a:t>a){</a:t>
            </a:r>
            <a:endParaRPr lang="en-US" dirty="0">
              <a:solidFill>
                <a:schemeClr val="bg1"/>
              </a:solidFill>
            </a:endParaRPr>
          </a:p>
          <a:p>
            <a:r>
              <a:rPr lang="en-US" dirty="0" err="1">
                <a:solidFill>
                  <a:schemeClr val="bg1"/>
                </a:solidFill>
              </a:rPr>
              <a:t>System.</a:t>
            </a:r>
            <a:r>
              <a:rPr lang="en-US" b="1" i="1" dirty="0" err="1">
                <a:solidFill>
                  <a:schemeClr val="bg1"/>
                </a:solidFill>
              </a:rPr>
              <a:t>out.println</a:t>
            </a:r>
            <a:r>
              <a:rPr lang="en-US" b="1" i="1" dirty="0">
                <a:solidFill>
                  <a:schemeClr val="bg1"/>
                </a:solidFill>
              </a:rPr>
              <a:t>("</a:t>
            </a:r>
            <a:r>
              <a:rPr lang="en-US" b="1" i="1" dirty="0" err="1">
                <a:solidFill>
                  <a:schemeClr val="bg1"/>
                </a:solidFill>
              </a:rPr>
              <a:t>BankOfAmerica</a:t>
            </a:r>
            <a:r>
              <a:rPr lang="en-US" b="1" i="1" dirty="0">
                <a:solidFill>
                  <a:schemeClr val="bg1"/>
                </a:solidFill>
              </a:rPr>
              <a:t> Interest is ::"+a);</a:t>
            </a:r>
          </a:p>
          <a:p>
            <a:r>
              <a:rPr lang="en-US" b="1" dirty="0" smtClean="0">
                <a:solidFill>
                  <a:schemeClr val="bg1"/>
                </a:solidFill>
              </a:rPr>
              <a:t>return </a:t>
            </a:r>
            <a:r>
              <a:rPr lang="en-US" b="1" dirty="0">
                <a:solidFill>
                  <a:schemeClr val="bg1"/>
                </a:solidFill>
              </a:rPr>
              <a:t>a;</a:t>
            </a:r>
          </a:p>
          <a:p>
            <a:r>
              <a:rPr lang="en-US" dirty="0" smtClean="0">
                <a:solidFill>
                  <a:schemeClr val="bg1"/>
                </a:solidFill>
              </a:rPr>
              <a:t>}}</a:t>
            </a:r>
            <a:endParaRPr lang="en-US" dirty="0">
              <a:solidFill>
                <a:schemeClr val="bg1"/>
              </a:solidFill>
            </a:endParaRPr>
          </a:p>
        </p:txBody>
      </p:sp>
    </p:spTree>
    <p:extLst>
      <p:ext uri="{BB962C8B-B14F-4D97-AF65-F5344CB8AC3E}">
        <p14:creationId xmlns:p14="http://schemas.microsoft.com/office/powerpoint/2010/main" val="15228347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674796" y="279134"/>
            <a:ext cx="8104471" cy="5929162"/>
          </a:xfrm>
          <a:solidFill>
            <a:schemeClr val="bg2"/>
          </a:solidFill>
        </p:spPr>
        <p:txBody>
          <a:bodyPr>
            <a:normAutofit fontScale="92500" lnSpcReduction="20000"/>
          </a:bodyPr>
          <a:lstStyle/>
          <a:p>
            <a:r>
              <a:rPr lang="en-US" b="1" dirty="0"/>
              <a:t>public class Test {</a:t>
            </a:r>
          </a:p>
          <a:p>
            <a:endParaRPr lang="en-US" dirty="0"/>
          </a:p>
          <a:p>
            <a:r>
              <a:rPr lang="en-US" b="1" dirty="0"/>
              <a:t>public static void main(String[] </a:t>
            </a:r>
            <a:r>
              <a:rPr lang="en-US" b="1" dirty="0" err="1"/>
              <a:t>args</a:t>
            </a:r>
            <a:r>
              <a:rPr lang="en-US" b="1" dirty="0"/>
              <a:t>) {</a:t>
            </a:r>
          </a:p>
          <a:p>
            <a:r>
              <a:rPr lang="en-US" dirty="0"/>
              <a:t>CHEASEBANK </a:t>
            </a:r>
            <a:r>
              <a:rPr lang="en-US" dirty="0" err="1"/>
              <a:t>obj</a:t>
            </a:r>
            <a:r>
              <a:rPr lang="en-US" dirty="0"/>
              <a:t>=</a:t>
            </a:r>
            <a:r>
              <a:rPr lang="en-US" b="1" dirty="0"/>
              <a:t>new CHEASEBANK();  </a:t>
            </a:r>
          </a:p>
          <a:p>
            <a:r>
              <a:rPr lang="en-US" dirty="0" err="1"/>
              <a:t>obj.getRateOfInterest</a:t>
            </a:r>
            <a:r>
              <a:rPr lang="en-US" dirty="0"/>
              <a:t>(5); </a:t>
            </a:r>
          </a:p>
          <a:p>
            <a:r>
              <a:rPr lang="en-US" dirty="0" err="1"/>
              <a:t>BankOfAmerica</a:t>
            </a:r>
            <a:r>
              <a:rPr lang="en-US" dirty="0"/>
              <a:t> obj1=</a:t>
            </a:r>
            <a:r>
              <a:rPr lang="en-US" b="1" dirty="0"/>
              <a:t>new </a:t>
            </a:r>
            <a:r>
              <a:rPr lang="en-US" b="1" dirty="0" err="1"/>
              <a:t>BankOfAmerica</a:t>
            </a:r>
            <a:r>
              <a:rPr lang="en-US" b="1" dirty="0"/>
              <a:t>();  </a:t>
            </a:r>
          </a:p>
          <a:p>
            <a:r>
              <a:rPr lang="en-US" dirty="0"/>
              <a:t>obj1.getRateOfInterest(7);</a:t>
            </a:r>
          </a:p>
          <a:p>
            <a:r>
              <a:rPr lang="en-US" dirty="0"/>
              <a:t> </a:t>
            </a:r>
          </a:p>
          <a:p>
            <a:endParaRPr lang="en-US" dirty="0"/>
          </a:p>
          <a:p>
            <a:r>
              <a:rPr lang="en-US" dirty="0"/>
              <a:t>}</a:t>
            </a:r>
          </a:p>
          <a:p>
            <a:endParaRPr lang="en-US" dirty="0"/>
          </a:p>
          <a:p>
            <a:r>
              <a:rPr lang="en-US" dirty="0"/>
              <a:t>}</a:t>
            </a:r>
            <a:r>
              <a:rPr lang="en-US" dirty="0" smtClean="0">
                <a:solidFill>
                  <a:srgbClr val="00B050"/>
                </a:solidFill>
              </a:rPr>
              <a:t>Test </a:t>
            </a:r>
            <a:r>
              <a:rPr lang="en-US" dirty="0">
                <a:solidFill>
                  <a:srgbClr val="00B050"/>
                </a:solidFill>
              </a:rPr>
              <a:t>it Now</a:t>
            </a:r>
          </a:p>
          <a:p>
            <a:r>
              <a:rPr lang="en-US" dirty="0">
                <a:solidFill>
                  <a:srgbClr val="00B050"/>
                </a:solidFill>
              </a:rPr>
              <a:t>Output:</a:t>
            </a:r>
          </a:p>
          <a:p>
            <a:r>
              <a:rPr lang="en-US" dirty="0">
                <a:solidFill>
                  <a:srgbClr val="00B050"/>
                </a:solidFill>
              </a:rPr>
              <a:t>SBI Rate of Interest: 8</a:t>
            </a:r>
          </a:p>
          <a:p>
            <a:r>
              <a:rPr lang="en-US" dirty="0">
                <a:solidFill>
                  <a:srgbClr val="00B050"/>
                </a:solidFill>
              </a:rPr>
              <a:t>ICICI Rate of Interest: 7</a:t>
            </a:r>
          </a:p>
          <a:p>
            <a:r>
              <a:rPr lang="en-US" dirty="0">
                <a:solidFill>
                  <a:srgbClr val="00B050"/>
                </a:solidFill>
              </a:rPr>
              <a:t>AXIS Rate of Interest: 9</a:t>
            </a:r>
          </a:p>
        </p:txBody>
      </p:sp>
    </p:spTree>
    <p:extLst>
      <p:ext uri="{BB962C8B-B14F-4D97-AF65-F5344CB8AC3E}">
        <p14:creationId xmlns:p14="http://schemas.microsoft.com/office/powerpoint/2010/main" val="410466061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docProps/app.xml><?xml version="1.0" encoding="utf-8"?>
<Properties xmlns="http://schemas.openxmlformats.org/officeDocument/2006/extended-properties" xmlns:vt="http://schemas.openxmlformats.org/officeDocument/2006/docPropsVTypes">
  <Template>Ion</Template>
  <TotalTime>664</TotalTime>
  <Words>3338</Words>
  <Application>Microsoft Office PowerPoint</Application>
  <PresentationFormat>Widescreen</PresentationFormat>
  <Paragraphs>764</Paragraphs>
  <Slides>123</Slides>
  <Notes>0</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123</vt:i4>
      </vt:variant>
    </vt:vector>
  </HeadingPairs>
  <TitlesOfParts>
    <vt:vector size="145" baseType="lpstr">
      <vt:lpstr>Arial</vt:lpstr>
      <vt:lpstr>Arial Black</vt:lpstr>
      <vt:lpstr>Arial Unicode MS</vt:lpstr>
      <vt:lpstr>Calibri</vt:lpstr>
      <vt:lpstr>Cambria</vt:lpstr>
      <vt:lpstr>Century Gothic</vt:lpstr>
      <vt:lpstr>Consolas</vt:lpstr>
      <vt:lpstr>Courier</vt:lpstr>
      <vt:lpstr>Courier New</vt:lpstr>
      <vt:lpstr>erdana</vt:lpstr>
      <vt:lpstr>Menlo</vt:lpstr>
      <vt:lpstr>Monaco</vt:lpstr>
      <vt:lpstr>MS Mincho</vt:lpstr>
      <vt:lpstr>Tahoma</vt:lpstr>
      <vt:lpstr>Times</vt:lpstr>
      <vt:lpstr>times new roman</vt:lpstr>
      <vt:lpstr>times new roman</vt:lpstr>
      <vt:lpstr>verdana</vt:lpstr>
      <vt:lpstr>verdana</vt:lpstr>
      <vt:lpstr>Wingdings</vt:lpstr>
      <vt:lpstr>Wingdings 3</vt:lpstr>
      <vt:lpstr>Ion</vt:lpstr>
      <vt:lpstr>Selenium With Java OPPS</vt:lpstr>
      <vt:lpstr>Object </vt:lpstr>
      <vt:lpstr>Object </vt:lpstr>
      <vt:lpstr>PowerPoint Presentation</vt:lpstr>
      <vt:lpstr>An object has three characteristics: </vt:lpstr>
      <vt:lpstr>Class </vt:lpstr>
      <vt:lpstr>PowerPoint Presentation</vt:lpstr>
      <vt:lpstr>PowerPoint Presentation</vt:lpstr>
      <vt:lpstr>PowerPoint Presentation</vt:lpstr>
      <vt:lpstr>Object</vt:lpstr>
      <vt:lpstr>Difference between object and class </vt:lpstr>
      <vt:lpstr>What are the different ways to create an object in Java? </vt:lpstr>
      <vt:lpstr>How to create object from class</vt:lpstr>
      <vt:lpstr>PowerPoint Presentation</vt:lpstr>
      <vt:lpstr>PowerPoint Presentation</vt:lpstr>
      <vt:lpstr>PowerPoint Presentation</vt:lpstr>
      <vt:lpstr>Inheritance in JAVA</vt:lpstr>
      <vt:lpstr>Inheritance</vt:lpstr>
      <vt:lpstr>PowerPoint Presentation</vt:lpstr>
      <vt:lpstr>Super class and Sub class ??</vt:lpstr>
      <vt:lpstr>Rules of inheritance in Java</vt:lpstr>
      <vt:lpstr>Inheritance type</vt:lpstr>
      <vt:lpstr>Why java need inheritance?</vt:lpstr>
      <vt:lpstr>Where you use inheritance in your current project? </vt:lpstr>
      <vt:lpstr>PowerPoint Presentation</vt:lpstr>
      <vt:lpstr>PowerPoint Presentation</vt:lpstr>
      <vt:lpstr>PowerPoint Presentation</vt:lpstr>
      <vt:lpstr>Abstraction in Java</vt:lpstr>
      <vt:lpstr>PowerPoint Presentation</vt:lpstr>
      <vt:lpstr>PowerPoint Presentation</vt:lpstr>
      <vt:lpstr>PowerPoint Presentation</vt:lpstr>
      <vt:lpstr>Why java need Abstraction ?</vt:lpstr>
      <vt:lpstr>Ways to achieve Abstraction in java </vt:lpstr>
      <vt:lpstr>Rule of abstraction in java</vt:lpstr>
      <vt:lpstr>Abstraction vs Inheritance</vt:lpstr>
      <vt:lpstr>PowerPoint Presentation</vt:lpstr>
      <vt:lpstr>Encapsulation</vt:lpstr>
      <vt:lpstr>PowerPoint Presentation</vt:lpstr>
      <vt:lpstr>PowerPoint Presentation</vt:lpstr>
      <vt:lpstr>PowerPoint Presentation</vt:lpstr>
      <vt:lpstr>PowerPoint Presentation</vt:lpstr>
      <vt:lpstr>PowerPoint Presentation</vt:lpstr>
      <vt:lpstr>Rule of encapsulation</vt:lpstr>
      <vt:lpstr>PowerPoint Presentation</vt:lpstr>
      <vt:lpstr>PowerPoint Presentation</vt:lpstr>
      <vt:lpstr>PowerPoint Presentation</vt:lpstr>
      <vt:lpstr>PowerPoint Presentation</vt:lpstr>
      <vt:lpstr>More code for  Encapsulation</vt:lpstr>
      <vt:lpstr>Create another class and main method to run code</vt:lpstr>
      <vt:lpstr>Interface in Java</vt:lpstr>
      <vt:lpstr>Interface in Java </vt:lpstr>
      <vt:lpstr>Why use Java interface? </vt:lpstr>
      <vt:lpstr>PowerPoint Presentation</vt:lpstr>
      <vt:lpstr>PowerPoint Presentation</vt:lpstr>
      <vt:lpstr>Interfaces have the following properties − </vt:lpstr>
      <vt:lpstr>How interface looks like in java</vt:lpstr>
      <vt:lpstr>PowerPoint Presentation</vt:lpstr>
      <vt:lpstr>Java 8 Interface Improvement </vt:lpstr>
      <vt:lpstr>Java Interface Rules: </vt:lpstr>
      <vt:lpstr>PowerPoint Presentation</vt:lpstr>
      <vt:lpstr>PowerPoint Presentation</vt:lpstr>
      <vt:lpstr>Difference between abstract class and interface</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Static Methods </vt:lpstr>
      <vt:lpstr>Java static method </vt:lpstr>
      <vt:lpstr>Restrictions for static method </vt:lpstr>
      <vt:lpstr>Q) why java main method is static? </vt:lpstr>
      <vt:lpstr>Why main method is public in Java</vt:lpstr>
      <vt:lpstr>Why the main method is void in Java  Since the main method in Java is not supposed to return any value, it's made void which simply means main is not returning anything.   Summary: 1. The main method must be declared public, static and void in Java otherwise, JVM will not able to run Java program. </vt:lpstr>
      <vt:lpstr>PowerPoint Presentation</vt:lpstr>
      <vt:lpstr>We can use testing or junit - @ test annotation and replace main methods</vt:lpstr>
      <vt:lpstr>Abstract class in Java </vt:lpstr>
      <vt:lpstr>Abstract method </vt:lpstr>
      <vt:lpstr>Polymorphism in java</vt:lpstr>
      <vt:lpstr>Polymorphism in java </vt:lpstr>
      <vt:lpstr>Polymorphism in Java has two types</vt:lpstr>
      <vt:lpstr>Overloading vs Overriding</vt:lpstr>
      <vt:lpstr>Overloading or Compile time - criteria's </vt:lpstr>
      <vt:lpstr>Example of method overloading polymorphism</vt:lpstr>
      <vt:lpstr>Dynamic Polymorphism or runtime polymorphism or Overriding: </vt:lpstr>
      <vt:lpstr>Usage of Java Method Overriding </vt:lpstr>
      <vt:lpstr>Rules for Java Method Overriding </vt:lpstr>
      <vt:lpstr>Can we override static method? </vt:lpstr>
      <vt:lpstr>Can we override java main method? </vt:lpstr>
      <vt:lpstr>PowerPoint Presentation</vt:lpstr>
      <vt:lpstr>Java access modifiers with method overriding</vt:lpstr>
      <vt:lpstr>Real example of Java Method Overriding </vt:lpstr>
      <vt:lpstr>Method overriding need inheritance</vt:lpstr>
      <vt:lpstr>PowerPoint Presentation</vt:lpstr>
      <vt:lpstr>PowerPoint Presentation</vt:lpstr>
      <vt:lpstr>Overriding another example</vt:lpstr>
      <vt:lpstr>Why java need static method?</vt:lpstr>
      <vt:lpstr>Constructor Overloading </vt:lpstr>
      <vt:lpstr>PowerPoint Presentation</vt:lpstr>
      <vt:lpstr>Why overriding is not possible at constructor level. </vt:lpstr>
      <vt:lpstr>PowerPoint Presentation</vt:lpstr>
      <vt:lpstr>Constructor</vt:lpstr>
      <vt:lpstr>Contractor -construct value </vt:lpstr>
      <vt:lpstr>Why Java need Constructor?</vt:lpstr>
      <vt:lpstr>Also constructor help</vt:lpstr>
      <vt:lpstr>Rules for creating java constructor </vt:lpstr>
      <vt:lpstr>What do Constructors look like in Code? </vt:lpstr>
      <vt:lpstr>Is constructor like class or like method?</vt:lpstr>
      <vt:lpstr>PowerPoint Presentation</vt:lpstr>
      <vt:lpstr>Types of java constructors </vt:lpstr>
      <vt:lpstr>Constructor model in java: Same as object create from class</vt:lpstr>
      <vt:lpstr>Default constructor</vt:lpstr>
      <vt:lpstr>Example of default constructor that displays the default values: </vt:lpstr>
      <vt:lpstr>How Constructor eliminates default values?</vt:lpstr>
      <vt:lpstr>Parameterized constructor: If any constructor contain list of variable in its signature is known as parameterized constructor. </vt:lpstr>
      <vt:lpstr>Constructor Overloading </vt:lpstr>
      <vt:lpstr>Over loading of constructor</vt:lpstr>
      <vt:lpstr>Why overriding is not possible at constructor level. </vt:lpstr>
      <vt:lpstr>PowerPoint Presentation</vt:lpstr>
    </vt:vector>
  </TitlesOfParts>
  <Company>HP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OOPS</dc:title>
  <dc:creator>sarower ahmmed</dc:creator>
  <cp:lastModifiedBy>sarower ahmmed</cp:lastModifiedBy>
  <cp:revision>66</cp:revision>
  <dcterms:created xsi:type="dcterms:W3CDTF">2017-07-30T19:50:10Z</dcterms:created>
  <dcterms:modified xsi:type="dcterms:W3CDTF">2018-06-08T05:22:14Z</dcterms:modified>
</cp:coreProperties>
</file>